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3.bin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4.bin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b="1" i="0" baseline="0">
                <a:effectLst/>
              </a:rPr>
              <a:t>Distribución Presupuesto Inicial por Subtítulos de Gasto</a:t>
            </a:r>
            <a:endParaRPr lang="es-CL" sz="1200">
              <a:effectLst/>
            </a:endParaRPr>
          </a:p>
        </c:rich>
      </c:tx>
      <c:layout>
        <c:manualLayout>
          <c:xMode val="edge"/>
          <c:yMode val="edge"/>
          <c:x val="0.23148372127465258"/>
          <c:y val="8.7145957539195781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29075386410032084"/>
          <c:w val="1"/>
          <c:h val="0.37953885972586759"/>
        </c:manualLayout>
      </c:layout>
      <c:pie3DChart>
        <c:varyColors val="1"/>
        <c:ser>
          <c:idx val="0"/>
          <c:order val="0"/>
          <c:tx>
            <c:strRef>
              <c:f>'[12.xlsx]Partida 12'!$D$64</c:f>
              <c:strCache>
                <c:ptCount val="1"/>
                <c:pt idx="0">
                  <c:v>Presupuesto Inicial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55E2-4957-BB7B-B195013DFAC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55E2-4957-BB7B-B195013DFAC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55E2-4957-BB7B-B195013DFAC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55E2-4957-BB7B-B195013DFACA}"/>
              </c:ext>
            </c:extLst>
          </c:dPt>
          <c:dLbls>
            <c:dLbl>
              <c:idx val="1"/>
              <c:layout>
                <c:manualLayout>
                  <c:x val="-6.1875220669754552E-2"/>
                  <c:y val="-0.10701174483867541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55E2-4957-BB7B-B195013DFAC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7.4118121756481928E-2"/>
                  <c:y val="-7.9716677726468829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55E2-4957-BB7B-B195013DFAC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'[12.xlsx]Partida 12'!$C$65:$C$68</c:f>
              <c:strCache>
                <c:ptCount val="4"/>
                <c:pt idx="0">
                  <c:v>GASTOS EN PERSONAL                                                              </c:v>
                </c:pt>
                <c:pt idx="1">
                  <c:v>ADQUISICIÓN DE ACTIVOS FINANCIEROS                                              </c:v>
                </c:pt>
                <c:pt idx="2">
                  <c:v>TRANSFERENCIAS DE CAPITAL                                                       </c:v>
                </c:pt>
                <c:pt idx="3">
                  <c:v>OTROS</c:v>
                </c:pt>
              </c:strCache>
            </c:strRef>
          </c:cat>
          <c:val>
            <c:numRef>
              <c:f>'[12.xlsx]Partida 12'!$D$65:$D$68</c:f>
              <c:numCache>
                <c:formatCode>#,##0</c:formatCode>
                <c:ptCount val="4"/>
                <c:pt idx="0">
                  <c:v>217571832</c:v>
                </c:pt>
                <c:pt idx="1">
                  <c:v>85077972</c:v>
                </c:pt>
                <c:pt idx="2">
                  <c:v>396411121</c:v>
                </c:pt>
                <c:pt idx="3">
                  <c:v>31453195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0C6-4925-A867-A91C505DCBC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4330489938757655"/>
          <c:y val="0.70173702245552638"/>
          <c:w val="0.50997878390201212"/>
          <c:h val="0.2210272496425751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1400" b="1" i="0" baseline="0">
                <a:effectLst/>
              </a:rPr>
              <a:t>Distribución Presupuesto Inicial por Capítulo (M$)</a:t>
            </a:r>
            <a:endParaRPr lang="es-CL" sz="1400">
              <a:effectLst/>
            </a:endParaRPr>
          </a:p>
        </c:rich>
      </c:tx>
      <c:layout>
        <c:manualLayout>
          <c:xMode val="edge"/>
          <c:yMode val="edge"/>
          <c:x val="0.23803046597197328"/>
          <c:y val="6.7114812421638248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20085419775273633"/>
          <c:y val="0.18573430353726109"/>
          <c:w val="0.65407960517206598"/>
          <c:h val="0.510817489277255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'[12.xlsx]Partida 12'!$M$64</c:f>
              <c:strCache>
                <c:ptCount val="1"/>
                <c:pt idx="0">
                  <c:v>Presupuesto Inicial</c:v>
                </c:pt>
              </c:strCache>
            </c:strRef>
          </c:tx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dLbl>
              <c:idx val="1"/>
              <c:layout>
                <c:manualLayout>
                  <c:x val="3.093487004127126E-3"/>
                  <c:y val="3.2034817826620404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L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9E09-42F5-AAC5-B4AAE2D90586}"/>
                </c:ex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/>
                </c:ext>
              </c:extLst>
            </c:dLbl>
            <c:dLbl>
              <c:idx val="2"/>
              <c:layout>
                <c:manualLayout>
                  <c:x val="1.546743502063563E-3"/>
                  <c:y val="9.707753347779303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'[12.xlsx]Partida 12'!$L$65:$L$70</c:f>
              <c:strCache>
                <c:ptCount val="6"/>
                <c:pt idx="0">
                  <c:v>SEC. Y ADM. GRAL</c:v>
                </c:pt>
                <c:pt idx="1">
                  <c:v>DIR.GRAL. DE OBRAS PÚBLICAS</c:v>
                </c:pt>
                <c:pt idx="2">
                  <c:v>DIR. GRAL. DE CONCESIONES DE OBRAS PÚBLICAS</c:v>
                </c:pt>
                <c:pt idx="3">
                  <c:v>DIR. GRAL. DE AGUAS</c:v>
                </c:pt>
                <c:pt idx="4">
                  <c:v>INH</c:v>
                </c:pt>
                <c:pt idx="5">
                  <c:v>SSS</c:v>
                </c:pt>
              </c:strCache>
            </c:strRef>
          </c:cat>
          <c:val>
            <c:numRef>
              <c:f>'[12.xlsx]Partida 12'!$M$65:$M$70</c:f>
              <c:numCache>
                <c:formatCode>#,##0</c:formatCode>
                <c:ptCount val="6"/>
                <c:pt idx="0">
                  <c:v>22893070</c:v>
                </c:pt>
                <c:pt idx="1">
                  <c:v>1845342230</c:v>
                </c:pt>
                <c:pt idx="2">
                  <c:v>714588543</c:v>
                </c:pt>
                <c:pt idx="3">
                  <c:v>20241242</c:v>
                </c:pt>
                <c:pt idx="4">
                  <c:v>2174192</c:v>
                </c:pt>
                <c:pt idx="5">
                  <c:v>10709035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C76-4C9C-9863-EBF6C57635BD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487082000"/>
        <c:axId val="487082392"/>
      </c:barChart>
      <c:catAx>
        <c:axId val="4870820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s-CL"/>
          </a:p>
        </c:txPr>
        <c:crossAx val="487082392"/>
        <c:crosses val="autoZero"/>
        <c:auto val="1"/>
        <c:lblAlgn val="ctr"/>
        <c:lblOffset val="100"/>
        <c:noMultiLvlLbl val="0"/>
      </c:catAx>
      <c:valAx>
        <c:axId val="487082392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4870820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ysClr val="window" lastClr="FFFFFF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00" b="1"/>
              <a:t>% Ejecución Mensual 2018 - 2019</a:t>
            </a:r>
            <a:r>
              <a:rPr lang="es-CL" sz="1000" b="1" baseline="0"/>
              <a:t> - 2020</a:t>
            </a:r>
            <a:endParaRPr lang="es-CL" sz="1000" b="1"/>
          </a:p>
        </c:rich>
      </c:tx>
      <c:layout>
        <c:manualLayout>
          <c:xMode val="edge"/>
          <c:yMode val="edge"/>
          <c:x val="0.32193750000000004"/>
          <c:y val="3.9526448852853786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'[12.xlsx]Partida 12'!$C$31</c:f>
              <c:strCache>
                <c:ptCount val="1"/>
                <c:pt idx="0">
                  <c:v>% Ejecución Ppto. Vigente 2018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'[12.xlsx]Partida 12'!$D$30:$O$30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'[12.xlsx]Partida 12'!$D$31:$O$31</c:f>
              <c:numCache>
                <c:formatCode>0.0%</c:formatCode>
                <c:ptCount val="12"/>
                <c:pt idx="0">
                  <c:v>0.14552071725917085</c:v>
                </c:pt>
                <c:pt idx="1">
                  <c:v>8.5381434951810567E-2</c:v>
                </c:pt>
                <c:pt idx="2">
                  <c:v>8.1424447691430105E-2</c:v>
                </c:pt>
                <c:pt idx="3">
                  <c:v>6.5560999006707865E-2</c:v>
                </c:pt>
                <c:pt idx="4">
                  <c:v>7.6628351869635042E-2</c:v>
                </c:pt>
                <c:pt idx="5">
                  <c:v>8.6280588340285347E-2</c:v>
                </c:pt>
                <c:pt idx="6">
                  <c:v>6.7279953939853698E-2</c:v>
                </c:pt>
                <c:pt idx="7">
                  <c:v>6.3261827236309826E-2</c:v>
                </c:pt>
                <c:pt idx="8">
                  <c:v>6.4897490538737959E-2</c:v>
                </c:pt>
                <c:pt idx="9">
                  <c:v>7.4180951850730967E-2</c:v>
                </c:pt>
                <c:pt idx="10">
                  <c:v>5.9010350712059408E-2</c:v>
                </c:pt>
                <c:pt idx="11">
                  <c:v>0.15392668079826333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5C0-4F88-AE19-2681FA97450D}"/>
            </c:ext>
          </c:extLst>
        </c:ser>
        <c:ser>
          <c:idx val="1"/>
          <c:order val="1"/>
          <c:tx>
            <c:strRef>
              <c:f>'[12.xlsx]Partida 12'!$C$32</c:f>
              <c:strCache>
                <c:ptCount val="1"/>
                <c:pt idx="0">
                  <c:v>% Ejecución Ppto. Vigente 2019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'[12.xlsx]Partida 12'!$D$30:$O$30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'[12.xlsx]Partida 12'!$D$32:$O$32</c:f>
              <c:numCache>
                <c:formatCode>0.0%</c:formatCode>
                <c:ptCount val="12"/>
                <c:pt idx="0">
                  <c:v>0.11418401631864127</c:v>
                </c:pt>
                <c:pt idx="1">
                  <c:v>7.4432510063835611E-2</c:v>
                </c:pt>
                <c:pt idx="2">
                  <c:v>7.1878336545770249E-2</c:v>
                </c:pt>
                <c:pt idx="3">
                  <c:v>7.2647578912713548E-2</c:v>
                </c:pt>
                <c:pt idx="4">
                  <c:v>5.1604320683530366E-2</c:v>
                </c:pt>
                <c:pt idx="5">
                  <c:v>7.7357996848581106E-2</c:v>
                </c:pt>
                <c:pt idx="6">
                  <c:v>8.2758947167605124E-2</c:v>
                </c:pt>
                <c:pt idx="7">
                  <c:v>7.1351878522717835E-2</c:v>
                </c:pt>
                <c:pt idx="8">
                  <c:v>6.2673827549345473E-2</c:v>
                </c:pt>
                <c:pt idx="9">
                  <c:v>0.10338084097545419</c:v>
                </c:pt>
                <c:pt idx="10">
                  <c:v>8.2744929555712207E-2</c:v>
                </c:pt>
                <c:pt idx="11">
                  <c:v>0.15906157706266716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5C0-4F88-AE19-2681FA97450D}"/>
            </c:ext>
          </c:extLst>
        </c:ser>
        <c:ser>
          <c:idx val="2"/>
          <c:order val="2"/>
          <c:tx>
            <c:strRef>
              <c:f>'[12.xlsx]Partida 12'!$C$33</c:f>
              <c:strCache>
                <c:ptCount val="1"/>
                <c:pt idx="0">
                  <c:v>% Ejecución Ppto. Vigente 2020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7014180594870289E-2"/>
                  <c:y val="5.448643082892785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7014180594870316E-2"/>
                  <c:y val="5.145940689398742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0827205833099292E-2"/>
                  <c:y val="5.145940689398742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2373949523542049E-2"/>
                  <c:y val="3.329726328434469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 b="1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'[12.xlsx]Partida 12'!$D$30:$O$30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'[12.xlsx]Partida 12'!$D$33:$H$33</c:f>
              <c:numCache>
                <c:formatCode>0.0%</c:formatCode>
                <c:ptCount val="5"/>
                <c:pt idx="0">
                  <c:v>0.11522603432846421</c:v>
                </c:pt>
                <c:pt idx="1">
                  <c:v>6.5083031326715779E-2</c:v>
                </c:pt>
                <c:pt idx="2">
                  <c:v>8.3262927405671094E-2</c:v>
                </c:pt>
                <c:pt idx="3">
                  <c:v>6.9754563173910503E-2</c:v>
                </c:pt>
                <c:pt idx="4">
                  <c:v>4.4770702692474497E-2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55C0-4F88-AE19-2681FA97450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87089056"/>
        <c:axId val="487082784"/>
      </c:barChart>
      <c:catAx>
        <c:axId val="4870890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87082784"/>
        <c:crosses val="autoZero"/>
        <c:auto val="1"/>
        <c:lblAlgn val="ctr"/>
        <c:lblOffset val="100"/>
        <c:noMultiLvlLbl val="0"/>
      </c:catAx>
      <c:valAx>
        <c:axId val="487082784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87089056"/>
        <c:crosses val="autoZero"/>
        <c:crossBetween val="between"/>
        <c:majorUnit val="5.000000000000001E-2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00"/>
              <a:t>% Ejecución Acumulada  2018 - 2019 - 2020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'[12.xlsx]Partida 12'!$C$24</c:f>
              <c:strCache>
                <c:ptCount val="1"/>
                <c:pt idx="0">
                  <c:v>% Ejecución Ppto. Vigente 2018</c:v>
                </c:pt>
              </c:strCache>
            </c:strRef>
          </c:tx>
          <c:marker>
            <c:symbol val="none"/>
          </c:marker>
          <c:cat>
            <c:strRef>
              <c:f>'[12.xlsx]Partida 12'!$D$23:$O$23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'[12.xlsx]Partida 12'!$D$24:$O$24</c:f>
              <c:numCache>
                <c:formatCode>0.0%</c:formatCode>
                <c:ptCount val="12"/>
                <c:pt idx="0">
                  <c:v>0.14552071725917085</c:v>
                </c:pt>
                <c:pt idx="1">
                  <c:v>0.23070671436648377</c:v>
                </c:pt>
                <c:pt idx="2">
                  <c:v>0.31212637135743759</c:v>
                </c:pt>
                <c:pt idx="3">
                  <c:v>0.3769970132696272</c:v>
                </c:pt>
                <c:pt idx="4">
                  <c:v>0.45362432797741425</c:v>
                </c:pt>
                <c:pt idx="5">
                  <c:v>0.49191313057663588</c:v>
                </c:pt>
                <c:pt idx="6">
                  <c:v>0.56581744171334314</c:v>
                </c:pt>
                <c:pt idx="7">
                  <c:v>0.62906405968690693</c:v>
                </c:pt>
                <c:pt idx="8">
                  <c:v>0.69396155022564487</c:v>
                </c:pt>
                <c:pt idx="9">
                  <c:v>0.76814250207637591</c:v>
                </c:pt>
                <c:pt idx="10">
                  <c:v>0.82707220361786049</c:v>
                </c:pt>
                <c:pt idx="11">
                  <c:v>0.99571908388720642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11BB-4D09-9DC4-91BF91026CD8}"/>
            </c:ext>
          </c:extLst>
        </c:ser>
        <c:ser>
          <c:idx val="1"/>
          <c:order val="1"/>
          <c:tx>
            <c:strRef>
              <c:f>'[12.xlsx]Partida 12'!$C$25</c:f>
              <c:strCache>
                <c:ptCount val="1"/>
                <c:pt idx="0">
                  <c:v>% Ejecución Ppto. Vigente 2019</c:v>
                </c:pt>
              </c:strCache>
            </c:strRef>
          </c:tx>
          <c:marker>
            <c:symbol val="none"/>
          </c:marker>
          <c:cat>
            <c:strRef>
              <c:f>'[12.xlsx]Partida 12'!$D$23:$O$23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'[12.xlsx]Partida 12'!$D$25:$O$25</c:f>
              <c:numCache>
                <c:formatCode>0.0%</c:formatCode>
                <c:ptCount val="12"/>
                <c:pt idx="0">
                  <c:v>0.114184016318641</c:v>
                </c:pt>
                <c:pt idx="1">
                  <c:v>0.18861652638247689</c:v>
                </c:pt>
                <c:pt idx="2">
                  <c:v>0.26049486292824714</c:v>
                </c:pt>
                <c:pt idx="3">
                  <c:v>0.33253871698322113</c:v>
                </c:pt>
                <c:pt idx="4">
                  <c:v>0.35124243908640468</c:v>
                </c:pt>
                <c:pt idx="5">
                  <c:v>0.42860043593498581</c:v>
                </c:pt>
                <c:pt idx="6">
                  <c:v>0.50970040844125508</c:v>
                </c:pt>
                <c:pt idx="7">
                  <c:v>0.5761688554598301</c:v>
                </c:pt>
                <c:pt idx="8">
                  <c:v>0.63525922973252213</c:v>
                </c:pt>
                <c:pt idx="9">
                  <c:v>0.73864007070797633</c:v>
                </c:pt>
                <c:pt idx="10">
                  <c:v>0.82137950375282653</c:v>
                </c:pt>
                <c:pt idx="11">
                  <c:v>0.99127097058585367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11BB-4D09-9DC4-91BF91026CD8}"/>
            </c:ext>
          </c:extLst>
        </c:ser>
        <c:ser>
          <c:idx val="2"/>
          <c:order val="2"/>
          <c:tx>
            <c:strRef>
              <c:f>'[12.xlsx]Partida 12'!$C$26</c:f>
              <c:strCache>
                <c:ptCount val="1"/>
                <c:pt idx="0">
                  <c:v>% Ejecución Ppto. Vigente 2020</c:v>
                </c:pt>
              </c:strCache>
            </c:strRef>
          </c:tx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'[12.xlsx]Partida 12'!$D$23:$O$23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'[12.xlsx]Partida 12'!$D$26:$H$26</c:f>
              <c:numCache>
                <c:formatCode>0.0%</c:formatCode>
                <c:ptCount val="5"/>
                <c:pt idx="0">
                  <c:v>0.11522603432846421</c:v>
                </c:pt>
                <c:pt idx="1">
                  <c:v>0.18019044714352767</c:v>
                </c:pt>
                <c:pt idx="2">
                  <c:v>0.25521838160229771</c:v>
                </c:pt>
                <c:pt idx="3">
                  <c:v>0.32287410786416004</c:v>
                </c:pt>
                <c:pt idx="4">
                  <c:v>0.35367181742948128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11BB-4D09-9DC4-91BF91026C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88613568"/>
        <c:axId val="488608080"/>
      </c:lineChart>
      <c:catAx>
        <c:axId val="4886135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88608080"/>
        <c:crosses val="autoZero"/>
        <c:auto val="1"/>
        <c:lblAlgn val="ctr"/>
        <c:lblOffset val="100"/>
        <c:noMultiLvlLbl val="0"/>
      </c:catAx>
      <c:valAx>
        <c:axId val="488608080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88613568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56FFF8-C3D0-4869-9CB1-DC8684F759FD}" type="datetimeFigureOut">
              <a:rPr lang="es-CL" smtClean="0"/>
              <a:t>23-07-2020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E49A23-11F3-429A-9D7D-E4300884B5F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591529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B2F62-660D-48F3-A591-52C1331AE1A5}" type="datetimeFigureOut">
              <a:rPr lang="es-CL" smtClean="0"/>
              <a:t>23-07-2020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1F6D4-75C3-4E7B-9AB4-CF9765FF2B5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86133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B2F62-660D-48F3-A591-52C1331AE1A5}" type="datetimeFigureOut">
              <a:rPr lang="es-CL" smtClean="0"/>
              <a:t>23-07-2020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1F6D4-75C3-4E7B-9AB4-CF9765FF2B5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409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B2F62-660D-48F3-A591-52C1331AE1A5}" type="datetimeFigureOut">
              <a:rPr lang="es-CL" smtClean="0"/>
              <a:t>23-07-2020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1F6D4-75C3-4E7B-9AB4-CF9765FF2B5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093853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23-07-2020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32512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B2F62-660D-48F3-A591-52C1331AE1A5}" type="datetimeFigureOut">
              <a:rPr lang="es-CL" smtClean="0"/>
              <a:t>23-07-2020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1F6D4-75C3-4E7B-9AB4-CF9765FF2B5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05038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B2F62-660D-48F3-A591-52C1331AE1A5}" type="datetimeFigureOut">
              <a:rPr lang="es-CL" smtClean="0"/>
              <a:t>23-07-2020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1F6D4-75C3-4E7B-9AB4-CF9765FF2B5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14974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B2F62-660D-48F3-A591-52C1331AE1A5}" type="datetimeFigureOut">
              <a:rPr lang="es-CL" smtClean="0"/>
              <a:t>23-07-2020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1F6D4-75C3-4E7B-9AB4-CF9765FF2B5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62775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B2F62-660D-48F3-A591-52C1331AE1A5}" type="datetimeFigureOut">
              <a:rPr lang="es-CL" smtClean="0"/>
              <a:t>23-07-2020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1F6D4-75C3-4E7B-9AB4-CF9765FF2B5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62198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B2F62-660D-48F3-A591-52C1331AE1A5}" type="datetimeFigureOut">
              <a:rPr lang="es-CL" smtClean="0"/>
              <a:t>23-07-2020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1F6D4-75C3-4E7B-9AB4-CF9765FF2B5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44905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B2F62-660D-48F3-A591-52C1331AE1A5}" type="datetimeFigureOut">
              <a:rPr lang="es-CL" smtClean="0"/>
              <a:t>23-07-2020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1F6D4-75C3-4E7B-9AB4-CF9765FF2B5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77398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B2F62-660D-48F3-A591-52C1331AE1A5}" type="datetimeFigureOut">
              <a:rPr lang="es-CL" smtClean="0"/>
              <a:t>23-07-2020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1F6D4-75C3-4E7B-9AB4-CF9765FF2B5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66045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B2F62-660D-48F3-A591-52C1331AE1A5}" type="datetimeFigureOut">
              <a:rPr lang="es-CL" smtClean="0"/>
              <a:t>23-07-2020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1F6D4-75C3-4E7B-9AB4-CF9765FF2B5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92243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FB2F62-660D-48F3-A591-52C1331AE1A5}" type="datetimeFigureOut">
              <a:rPr lang="es-CL" smtClean="0"/>
              <a:t>23-07-2020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A1F6D4-75C3-4E7B-9AB4-CF9765FF2B5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0983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r>
              <a:rPr lang="es-CL" sz="2000" b="1" dirty="0">
                <a:latin typeface="+mn-lt"/>
              </a:rPr>
              <a:t/>
            </a:r>
            <a:br>
              <a:rPr lang="es-CL" sz="2000" b="1" dirty="0">
                <a:latin typeface="+mn-lt"/>
              </a:rPr>
            </a:br>
            <a:r>
              <a:rPr lang="es-CL" sz="2000" b="1" cap="all" dirty="0">
                <a:latin typeface="+mn-lt"/>
              </a:rPr>
              <a:t>al mes de </a:t>
            </a:r>
            <a:r>
              <a:rPr lang="es-CL" sz="2000" b="1" cap="all" dirty="0" smtClean="0">
                <a:latin typeface="+mn-lt"/>
              </a:rPr>
              <a:t>MAYO DE 2020</a:t>
            </a:r>
            <a:r>
              <a:rPr lang="es-CL" sz="2000" b="1" cap="all" dirty="0">
                <a:latin typeface="+mn-lt"/>
              </a:rPr>
              <a:t/>
            </a:r>
            <a:br>
              <a:rPr lang="es-CL" sz="2000" b="1" cap="all" dirty="0">
                <a:latin typeface="+mn-lt"/>
              </a:rPr>
            </a:br>
            <a:r>
              <a:rPr lang="es-CL" sz="2000" b="1" cap="all" dirty="0">
                <a:latin typeface="+mn-lt"/>
              </a:rPr>
              <a:t>Partida 12</a:t>
            </a:r>
            <a:r>
              <a:rPr lang="es-CL" sz="2000" b="1" dirty="0">
                <a:latin typeface="+mn-lt"/>
              </a:rPr>
              <a:t>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OBRAS PÚBLICAS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</a:t>
            </a:r>
            <a:r>
              <a:rPr lang="es-CL" sz="1200" dirty="0" smtClean="0"/>
              <a:t>junio 2020</a:t>
            </a:r>
            <a:endParaRPr lang="es-CL" sz="1200" dirty="0"/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7303" name="Picture 13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5" y="548680"/>
            <a:ext cx="4986803" cy="936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081546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1528" y="5784119"/>
            <a:ext cx="815862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89484"/>
            <a:ext cx="8229600" cy="3833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02. PROGRAMA 02: DIRECCIÓN DE ARQUITECTURA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493101"/>
              </p:ext>
            </p:extLst>
          </p:nvPr>
        </p:nvGraphicFramePr>
        <p:xfrm>
          <a:off x="427278" y="1772815"/>
          <a:ext cx="7962898" cy="3804197"/>
        </p:xfrm>
        <a:graphic>
          <a:graphicData uri="http://schemas.openxmlformats.org/drawingml/2006/table">
            <a:tbl>
              <a:tblPr/>
              <a:tblGrid>
                <a:gridCol w="797778"/>
                <a:gridCol w="294702"/>
                <a:gridCol w="294702"/>
                <a:gridCol w="2670176"/>
                <a:gridCol w="797778"/>
                <a:gridCol w="797778"/>
                <a:gridCol w="797778"/>
                <a:gridCol w="797778"/>
                <a:gridCol w="714428"/>
              </a:tblGrid>
              <a:tr h="17002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2068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2315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33.362.493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22.206.925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-11.155.568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7.499.638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10.446.772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10.066.772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-380.000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4.044.888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558.550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505.595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-52.955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167.364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63.612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63.612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159.473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63.612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63.612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158.741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185.782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107.382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-78.400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22.135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71.363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27.990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-43.373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27.707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18.694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-9.013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4.884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15.590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10.913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-4.677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21.173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-6.352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14.793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49.949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34.964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-14.985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22.096.777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8.619.318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-13.477.459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271.532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647.250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654.982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7.732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96.412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21.449.527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7.964.336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-13.485.191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175.120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2.834.246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2.833.246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2.834.246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2.834.246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2.833.246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2.834.246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96214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8" y="6073927"/>
            <a:ext cx="7997602" cy="282423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02. PROGRAMA 03: DIRECCIÓN DE OBRAS HIDRÁULICAS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7837021"/>
              </p:ext>
            </p:extLst>
          </p:nvPr>
        </p:nvGraphicFramePr>
        <p:xfrm>
          <a:off x="414338" y="1821476"/>
          <a:ext cx="7962898" cy="4199808"/>
        </p:xfrm>
        <a:graphic>
          <a:graphicData uri="http://schemas.openxmlformats.org/drawingml/2006/table">
            <a:tbl>
              <a:tblPr/>
              <a:tblGrid>
                <a:gridCol w="797778"/>
                <a:gridCol w="294702"/>
                <a:gridCol w="294702"/>
                <a:gridCol w="2670176"/>
                <a:gridCol w="797778"/>
                <a:gridCol w="797778"/>
                <a:gridCol w="797778"/>
                <a:gridCol w="797778"/>
                <a:gridCol w="714428"/>
              </a:tblGrid>
              <a:tr h="16510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0562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1669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154.540.005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191.630.473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37.090.468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73.269.734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1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15.435.358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14.979.292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-456.066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5.915.136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1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1.036.917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911.285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-125.632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373.391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1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196.992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34.947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-162.045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267.070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764,2%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1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196.992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34.947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-162.045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27.405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1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239.665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1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302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1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188.388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94.575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-93.813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1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125.685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46.562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-79.123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1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13.739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13.739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1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27.803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19.462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-8.341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1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10.786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-3.236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1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10.375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7.262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-3.113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1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137.671.350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143.861.214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6.189.864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34.970.453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1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732.443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724.829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-7.614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373.480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1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136.938.907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143.136.385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6.197.478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34.596.973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1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31.739.160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31.738.160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31.739.160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1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31.739.160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31.738.160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31.739.160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4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12943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88650" y="6227588"/>
            <a:ext cx="8034583" cy="311324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245468"/>
            <a:ext cx="8229600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02. PROGRAMA 04: DIRECCIÓN DE VIALIDAD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0569532"/>
              </p:ext>
            </p:extLst>
          </p:nvPr>
        </p:nvGraphicFramePr>
        <p:xfrm>
          <a:off x="414341" y="1600197"/>
          <a:ext cx="8210794" cy="4525969"/>
        </p:xfrm>
        <a:graphic>
          <a:graphicData uri="http://schemas.openxmlformats.org/drawingml/2006/table">
            <a:tbl>
              <a:tblPr/>
              <a:tblGrid>
                <a:gridCol w="822614"/>
                <a:gridCol w="303876"/>
                <a:gridCol w="303876"/>
                <a:gridCol w="2753303"/>
                <a:gridCol w="822614"/>
                <a:gridCol w="822614"/>
                <a:gridCol w="822614"/>
                <a:gridCol w="822614"/>
                <a:gridCol w="736669"/>
              </a:tblGrid>
              <a:tr h="13952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721" marR="8721" marT="87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721" marR="8721" marT="87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721" marR="8721" marT="87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2730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8721" marR="8721" marT="8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721" marR="8721" marT="8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8313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21" marR="8721" marT="87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1.261.023.622 </a:t>
                      </a:r>
                    </a:p>
                  </a:txBody>
                  <a:tcPr marL="8721" marR="8721" marT="8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1.454.676.776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193.653.154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507.108.144 </a:t>
                      </a:r>
                    </a:p>
                  </a:txBody>
                  <a:tcPr marL="8721" marR="8721" marT="8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34,9%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95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721" marR="8721" marT="87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102.114.752 </a:t>
                      </a:r>
                    </a:p>
                  </a:txBody>
                  <a:tcPr marL="8721" marR="8721" marT="8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94.814.752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-7.300.000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40.039.184</a:t>
                      </a:r>
                    </a:p>
                  </a:txBody>
                  <a:tcPr marL="8721" marR="8721" marT="8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42,2%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95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721" marR="8721" marT="87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7.257.294 </a:t>
                      </a:r>
                    </a:p>
                  </a:txBody>
                  <a:tcPr marL="8721" marR="8721" marT="8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6.569.499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-687.795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3.440.789</a:t>
                      </a:r>
                    </a:p>
                  </a:txBody>
                  <a:tcPr marL="8721" marR="8721" marT="8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52,4%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95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721" marR="8721" marT="87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568.917 </a:t>
                      </a:r>
                    </a:p>
                  </a:txBody>
                  <a:tcPr marL="8721" marR="8721" marT="8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568.917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1.254.234</a:t>
                      </a:r>
                    </a:p>
                  </a:txBody>
                  <a:tcPr marL="8721" marR="8721" marT="8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220,5%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95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21" marR="8721" marT="87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568.917 </a:t>
                      </a:r>
                    </a:p>
                  </a:txBody>
                  <a:tcPr marL="8721" marR="8721" marT="8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568.917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27.295</a:t>
                      </a:r>
                    </a:p>
                  </a:txBody>
                  <a:tcPr marL="8721" marR="8721" marT="8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4,8%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95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21" marR="8721" marT="87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21" marR="8721" marT="8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1.226.939</a:t>
                      </a:r>
                    </a:p>
                  </a:txBody>
                  <a:tcPr marL="8721" marR="8721" marT="8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95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721" marR="8721" marT="87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872.100 </a:t>
                      </a:r>
                    </a:p>
                  </a:txBody>
                  <a:tcPr marL="8721" marR="8721" marT="8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872.100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721" marR="8721" marT="8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95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21" marR="8721" marT="87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872.100 </a:t>
                      </a:r>
                    </a:p>
                  </a:txBody>
                  <a:tcPr marL="8721" marR="8721" marT="8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872.100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721" marR="8721" marT="8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95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21" marR="8721" marT="87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Compensación Tránsito con Sobrepeso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872.100 </a:t>
                      </a:r>
                    </a:p>
                  </a:txBody>
                  <a:tcPr marL="8721" marR="8721" marT="8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872.100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721" marR="8721" marT="8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95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721" marR="8721" marT="87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21" marR="8721" marT="8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751.451</a:t>
                      </a:r>
                    </a:p>
                  </a:txBody>
                  <a:tcPr marL="8721" marR="8721" marT="8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95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21" marR="8721" marT="87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21" marR="8721" marT="8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695</a:t>
                      </a:r>
                    </a:p>
                  </a:txBody>
                  <a:tcPr marL="8721" marR="8721" marT="8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90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21" marR="8721" marT="87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21" marR="8721" marT="8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750.756</a:t>
                      </a:r>
                    </a:p>
                  </a:txBody>
                  <a:tcPr marL="8721" marR="8721" marT="8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95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721" marR="8721" marT="87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1.704.539 </a:t>
                      </a:r>
                    </a:p>
                  </a:txBody>
                  <a:tcPr marL="8721" marR="8721" marT="8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803.695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-900.844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76.947</a:t>
                      </a:r>
                    </a:p>
                  </a:txBody>
                  <a:tcPr marL="8721" marR="8721" marT="8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9,6%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95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21" marR="8721" marT="87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Terrenos                                                                     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21" marR="8721" marT="8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288.650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288.650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721" marR="8721" marT="8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95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21" marR="8721" marT="87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88.749 </a:t>
                      </a:r>
                    </a:p>
                  </a:txBody>
                  <a:tcPr marL="8721" marR="8721" marT="8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88.749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721" marR="8721" marT="8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95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21" marR="8721" marT="87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29.354 </a:t>
                      </a:r>
                    </a:p>
                  </a:txBody>
                  <a:tcPr marL="8721" marR="8721" marT="8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29.354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1.721</a:t>
                      </a:r>
                    </a:p>
                  </a:txBody>
                  <a:tcPr marL="8721" marR="8721" marT="8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95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21" marR="8721" marT="87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1.452.024 </a:t>
                      </a:r>
                    </a:p>
                  </a:txBody>
                  <a:tcPr marL="8721" marR="8721" marT="8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302.853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-1.149.171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70.404</a:t>
                      </a:r>
                    </a:p>
                  </a:txBody>
                  <a:tcPr marL="8721" marR="8721" marT="8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23,2%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95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21" marR="8721" marT="87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11.648 </a:t>
                      </a:r>
                    </a:p>
                  </a:txBody>
                  <a:tcPr marL="8721" marR="8721" marT="8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8.154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-3.494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4.822</a:t>
                      </a:r>
                    </a:p>
                  </a:txBody>
                  <a:tcPr marL="8721" marR="8721" marT="8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59,1%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95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21" marR="8721" marT="87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122.764 </a:t>
                      </a:r>
                    </a:p>
                  </a:txBody>
                  <a:tcPr marL="8721" marR="8721" marT="8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85.935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-36.829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721" marR="8721" marT="8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95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721" marR="8721" marT="87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1.148.358.839 </a:t>
                      </a:r>
                    </a:p>
                  </a:txBody>
                  <a:tcPr marL="8721" marR="8721" marT="8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1.216.917.979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68.559.140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327.561.887</a:t>
                      </a:r>
                    </a:p>
                  </a:txBody>
                  <a:tcPr marL="8721" marR="8721" marT="8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26,9%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95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21" marR="8721" marT="87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2.853.206 </a:t>
                      </a:r>
                    </a:p>
                  </a:txBody>
                  <a:tcPr marL="8721" marR="8721" marT="8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2.169.060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-684.146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698.799</a:t>
                      </a:r>
                    </a:p>
                  </a:txBody>
                  <a:tcPr marL="8721" marR="8721" marT="8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32,2%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95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21" marR="8721" marT="87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1.145.505.633 </a:t>
                      </a:r>
                    </a:p>
                  </a:txBody>
                  <a:tcPr marL="8721" marR="8721" marT="8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1.214.748.919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69.243.286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326.863.088</a:t>
                      </a:r>
                    </a:p>
                  </a:txBody>
                  <a:tcPr marL="8721" marR="8721" marT="8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26,9%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95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721" marR="8721" marT="87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47.181 </a:t>
                      </a:r>
                    </a:p>
                  </a:txBody>
                  <a:tcPr marL="8721" marR="8721" marT="8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134.029.834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133.982.653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133.983.652</a:t>
                      </a:r>
                    </a:p>
                  </a:txBody>
                  <a:tcPr marL="8721" marR="8721" marT="8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95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21" marR="8721" marT="87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27.327 </a:t>
                      </a:r>
                    </a:p>
                  </a:txBody>
                  <a:tcPr marL="8721" marR="8721" marT="8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27.327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721" marR="8721" marT="8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95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21" marR="8721" marT="87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Financieros Deuda Externa                                       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18.854 </a:t>
                      </a:r>
                    </a:p>
                  </a:txBody>
                  <a:tcPr marL="8721" marR="8721" marT="8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18.854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721" marR="8721" marT="8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95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21" marR="8721" marT="87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721" marR="8721" marT="8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133.983.653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133.982.653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133.983.652</a:t>
                      </a:r>
                    </a:p>
                  </a:txBody>
                  <a:tcPr marL="8721" marR="8721" marT="8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82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721" marR="8721" marT="87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100.000 </a:t>
                      </a:r>
                    </a:p>
                  </a:txBody>
                  <a:tcPr marL="8721" marR="8721" marT="8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100.000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721" marR="8721" marT="8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54629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3650" y="5966227"/>
            <a:ext cx="8201486" cy="318946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2020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	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02. PROGRAMA 06: DIRECCIÓN DE OBRAS PORTUARIAS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636262"/>
              </p:ext>
            </p:extLst>
          </p:nvPr>
        </p:nvGraphicFramePr>
        <p:xfrm>
          <a:off x="414338" y="1868116"/>
          <a:ext cx="7962898" cy="3865139"/>
        </p:xfrm>
        <a:graphic>
          <a:graphicData uri="http://schemas.openxmlformats.org/drawingml/2006/table">
            <a:tbl>
              <a:tblPr/>
              <a:tblGrid>
                <a:gridCol w="797778"/>
                <a:gridCol w="294702"/>
                <a:gridCol w="294702"/>
                <a:gridCol w="2670176"/>
                <a:gridCol w="797778"/>
                <a:gridCol w="797778"/>
                <a:gridCol w="797778"/>
                <a:gridCol w="797778"/>
                <a:gridCol w="714428"/>
              </a:tblGrid>
              <a:tr h="18029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5216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3664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82.539.096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96.507.130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13.968.034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34.006.678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2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7.736.828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7.487.970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-248.858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2.971.915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2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597.333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557.099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-40.234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175.892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2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70.517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2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70.517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2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2.488.259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1.541.383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-946.876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441.735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2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2.398.125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1.476.280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-921.845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439.638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2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6.701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2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28.729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20.110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-8.619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2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17.035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11.924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-5.111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2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37.669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26.368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-11.301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2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71.705.676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79.796.573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8.090.897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23.232.514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2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778.817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613.724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-165.093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2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70.926.859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79.182.849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8.255.990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23.232.456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2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7.114.105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7.113.105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7.114.105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2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7.114.105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7.113.105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7.114.105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15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30467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1164" y="6111050"/>
            <a:ext cx="8144660" cy="245300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02. PROGRAMA 07: DIRECCIÓN DE AEROPUERTOS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8005755"/>
              </p:ext>
            </p:extLst>
          </p:nvPr>
        </p:nvGraphicFramePr>
        <p:xfrm>
          <a:off x="414339" y="1727560"/>
          <a:ext cx="8210796" cy="4221724"/>
        </p:xfrm>
        <a:graphic>
          <a:graphicData uri="http://schemas.openxmlformats.org/drawingml/2006/table">
            <a:tbl>
              <a:tblPr/>
              <a:tblGrid>
                <a:gridCol w="822614"/>
                <a:gridCol w="303876"/>
                <a:gridCol w="303876"/>
                <a:gridCol w="2753304"/>
                <a:gridCol w="822614"/>
                <a:gridCol w="822614"/>
                <a:gridCol w="822614"/>
                <a:gridCol w="822614"/>
                <a:gridCol w="736670"/>
              </a:tblGrid>
              <a:tr h="17275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2906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2674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64.791.217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80.635.927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15.844.710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24.965.069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7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5.740.505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5.494.505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-246.000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2.242.465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7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370.208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338.428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-31.780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83.179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7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12.722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12.722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7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12.722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12.722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7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332.993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455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332.993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7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72.183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41.722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-30.461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18.311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7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17.955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15.708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-2.247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15.708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7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10.260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9.260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7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10.260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4.182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-6.078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7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3.972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-1.703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7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28.033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-19.433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7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58.584.599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66.247.946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7.663.347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13.797.288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7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435.787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260.379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-175.408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260.377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7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58.148.812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65.987.567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7.838.755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13.536.911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7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8.490.604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8.489.604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8.490.604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7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8.490.604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8.489.604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8.490.604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5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03220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2723" y="5898100"/>
            <a:ext cx="8004966" cy="288032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96752"/>
            <a:ext cx="8229600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2020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	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02. PROGRAMA 11: DIRECCIÓN DE PLANEAMIENTO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5335945"/>
              </p:ext>
            </p:extLst>
          </p:nvPr>
        </p:nvGraphicFramePr>
        <p:xfrm>
          <a:off x="386224" y="1625179"/>
          <a:ext cx="8039102" cy="3958681"/>
        </p:xfrm>
        <a:graphic>
          <a:graphicData uri="http://schemas.openxmlformats.org/drawingml/2006/table">
            <a:tbl>
              <a:tblPr/>
              <a:tblGrid>
                <a:gridCol w="798547"/>
                <a:gridCol w="294986"/>
                <a:gridCol w="294986"/>
                <a:gridCol w="2741279"/>
                <a:gridCol w="798547"/>
                <a:gridCol w="798547"/>
                <a:gridCol w="798547"/>
                <a:gridCol w="798547"/>
                <a:gridCol w="715116"/>
              </a:tblGrid>
              <a:tr h="16712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1180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1934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90.142.641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89.966.902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-175.739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51.898.736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1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4.538.138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4.418.138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1.794.794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1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222.321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201.854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-20.467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49.098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1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15.242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1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15.242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1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71.081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38.321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-32.760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1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17.955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-17.955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1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1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-368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1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16.517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11.562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-4.955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93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31.608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22.126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-9.482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1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85.077.972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85.077.972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50.000.000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1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Acciones y Participaciones de Capital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85.077.972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85.077.972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50.000.000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1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Empresa de Transporte de Pasajeros Metro S.A.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85.077.972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85.077.972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50.000.000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1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222.129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181.087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-41.042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1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222.129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181.087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-41.042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1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39.530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38.530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39.529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1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39.530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38.530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39.529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1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63580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86224" y="6059646"/>
            <a:ext cx="8133536" cy="296704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2020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	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02. PROGRAMA 12: AGUA POTABLE RURAL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1275104"/>
              </p:ext>
            </p:extLst>
          </p:nvPr>
        </p:nvGraphicFramePr>
        <p:xfrm>
          <a:off x="402252" y="1868116"/>
          <a:ext cx="8238912" cy="3790666"/>
        </p:xfrm>
        <a:graphic>
          <a:graphicData uri="http://schemas.openxmlformats.org/drawingml/2006/table">
            <a:tbl>
              <a:tblPr/>
              <a:tblGrid>
                <a:gridCol w="825431"/>
                <a:gridCol w="304917"/>
                <a:gridCol w="304917"/>
                <a:gridCol w="2762731"/>
                <a:gridCol w="825431"/>
                <a:gridCol w="825431"/>
                <a:gridCol w="825431"/>
                <a:gridCol w="825431"/>
                <a:gridCol w="739192"/>
              </a:tblGrid>
              <a:tr h="17682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4152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3208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141.459.951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175.145.734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33.685.783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49.303.355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8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5.139.061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4.488.424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-650.637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1.758.129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8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764.571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674.352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-90.219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135.943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8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536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8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206.665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182.934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-23.731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8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89.775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89.775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8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37.786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37.786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8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13.367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9.357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-4.010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5.095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8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39.611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27.728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-11.883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8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26.126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18.288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-7.838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8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135.338.654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155.319.586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19.980.932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32.933.206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8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135.338.654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155.319.586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19.980.932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32.933.206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8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14.470.438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14.469.438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14.470.438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8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14.470.438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14.469.438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14.470.438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8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20979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2167" y="6044106"/>
            <a:ext cx="7983576" cy="312244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407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456347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03. PROGRAMA 01: DIRECCIÓN GENERAL DE CONCESIONES DE OBRAS PÚBLICAS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4720603"/>
              </p:ext>
            </p:extLst>
          </p:nvPr>
        </p:nvGraphicFramePr>
        <p:xfrm>
          <a:off x="386224" y="1822185"/>
          <a:ext cx="8229598" cy="4031725"/>
        </p:xfrm>
        <a:graphic>
          <a:graphicData uri="http://schemas.openxmlformats.org/drawingml/2006/table">
            <a:tbl>
              <a:tblPr/>
              <a:tblGrid>
                <a:gridCol w="831962"/>
                <a:gridCol w="307329"/>
                <a:gridCol w="307329"/>
                <a:gridCol w="2710088"/>
                <a:gridCol w="831962"/>
                <a:gridCol w="831962"/>
                <a:gridCol w="831962"/>
                <a:gridCol w="831962"/>
                <a:gridCol w="745042"/>
              </a:tblGrid>
              <a:tr h="18018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5182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3649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714.588.543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708.681.255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-5.907.288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246.157.693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1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11.388.394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11.870.394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482.000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4.758.843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1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1.174.532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927.804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-246.728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309.366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1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170.070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603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170.070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1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73.580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42.529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-31.051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1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17.955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17.851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1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10.260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5.398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-4.862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1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-2.198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1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2.234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-2.414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1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38.019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-21.473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1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305.529.916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300.741.525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-4.788.391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90.136.630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1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304.439.916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300.741.525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-3.698.391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90.136.630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1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de Inversión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1.090.000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-1.090.000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1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396.411.121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367.637.481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-28.773.640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123.329.660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1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396.411.121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367.637.481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-28.773.640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123.329.660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1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Reintegro Crédito - I.V.A. Concesiones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396.411.121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367.637.481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-28.773.640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123.329.660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04732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5569" y="5991225"/>
            <a:ext cx="810833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ea typeface="Verdana" pitchFamily="34" charset="0"/>
                <a:cs typeface="Verdana" pitchFamily="34" charset="0"/>
              </a:rPr>
              <a:t>en miles de pesos </a:t>
            </a:r>
            <a:r>
              <a:rPr lang="es-CL" sz="1200" b="1" dirty="0" smtClean="0"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04. PROGRAMA 01: DIRECCIÓN GENERAL DE AGUAS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5484642"/>
              </p:ext>
            </p:extLst>
          </p:nvPr>
        </p:nvGraphicFramePr>
        <p:xfrm>
          <a:off x="495194" y="1988841"/>
          <a:ext cx="7962898" cy="4002383"/>
        </p:xfrm>
        <a:graphic>
          <a:graphicData uri="http://schemas.openxmlformats.org/drawingml/2006/table">
            <a:tbl>
              <a:tblPr/>
              <a:tblGrid>
                <a:gridCol w="797778"/>
                <a:gridCol w="294702"/>
                <a:gridCol w="294702"/>
                <a:gridCol w="2670176"/>
                <a:gridCol w="797778"/>
                <a:gridCol w="797778"/>
                <a:gridCol w="797778"/>
                <a:gridCol w="797778"/>
                <a:gridCol w="714428"/>
              </a:tblGrid>
              <a:tr h="18724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7344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4576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20.241.242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21.811.329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1.570.087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7.321.027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2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13.217.725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12.975.907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-241.818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5.181.474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2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913.994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938.873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24.879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391.156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2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35.250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2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35.250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2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126.229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126.229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126.229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2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126.229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126.229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126.229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744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de Aguas para Zonas Aridas y Semiáridas de América Latina y el Caribe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126.229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126.229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126.229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2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428.815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405.479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-23.336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99.522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2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71.820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71.820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2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5.760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5.760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2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172.081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165.289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-6.792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2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20.861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2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178.015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140.610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-37.405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86.301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2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5.543.479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6.072.533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529.054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205.088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2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1.440.606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1.440.606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37750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86224" y="5991225"/>
            <a:ext cx="809229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05. PROGRAMA 01: INSTITUTO NACIONAL DE HIDRÁULICA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1197322"/>
              </p:ext>
            </p:extLst>
          </p:nvPr>
        </p:nvGraphicFramePr>
        <p:xfrm>
          <a:off x="414338" y="1868112"/>
          <a:ext cx="8210797" cy="4009160"/>
        </p:xfrm>
        <a:graphic>
          <a:graphicData uri="http://schemas.openxmlformats.org/drawingml/2006/table">
            <a:tbl>
              <a:tblPr/>
              <a:tblGrid>
                <a:gridCol w="822614"/>
                <a:gridCol w="303877"/>
                <a:gridCol w="303877"/>
                <a:gridCol w="2708231"/>
                <a:gridCol w="867687"/>
                <a:gridCol w="822614"/>
                <a:gridCol w="822614"/>
                <a:gridCol w="822614"/>
                <a:gridCol w="736669"/>
              </a:tblGrid>
              <a:tr h="19616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0076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5746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2.174.192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2.114.067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-60.125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828.338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61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1.664.993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1.652.993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677.163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61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251.192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251.192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55.870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61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12.312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12.312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61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12.312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12.312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61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104.092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104.092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5.166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61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3.591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923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68.878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68.878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61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20.520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20.520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61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11.103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61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131.603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-131.603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61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131.603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-131.603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61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88.478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83.478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88.477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61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88.478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83.478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88.477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84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31678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9552" y="6118557"/>
            <a:ext cx="7488832" cy="365125"/>
          </a:xfrm>
        </p:spPr>
        <p:txBody>
          <a:bodyPr/>
          <a:lstStyle/>
          <a:p>
            <a:pPr algn="ctr"/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 MINISTERIO DE OBRAS PÚBLICAS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18FFBFB1-DDD6-4BFF-A431-848CA6709AA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24677667"/>
              </p:ext>
            </p:extLst>
          </p:nvPr>
        </p:nvGraphicFramePr>
        <p:xfrm>
          <a:off x="414336" y="1607343"/>
          <a:ext cx="8210799" cy="43204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696634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7138" y="5602233"/>
            <a:ext cx="8127772" cy="303702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174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2020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07. PROGRAMA 01: SUPERINTENDENCIA DE SERVICIOS SANITARIOS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3800784"/>
              </p:ext>
            </p:extLst>
          </p:nvPr>
        </p:nvGraphicFramePr>
        <p:xfrm>
          <a:off x="386224" y="1879476"/>
          <a:ext cx="7962898" cy="3637753"/>
        </p:xfrm>
        <a:graphic>
          <a:graphicData uri="http://schemas.openxmlformats.org/drawingml/2006/table">
            <a:tbl>
              <a:tblPr/>
              <a:tblGrid>
                <a:gridCol w="797778"/>
                <a:gridCol w="294702"/>
                <a:gridCol w="294702"/>
                <a:gridCol w="2670176"/>
                <a:gridCol w="797778"/>
                <a:gridCol w="797778"/>
                <a:gridCol w="797778"/>
                <a:gridCol w="797778"/>
                <a:gridCol w="714428"/>
              </a:tblGrid>
              <a:tr h="17854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4677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3433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10.709.035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10.238.786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-470.249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4.204.397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7.225.852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6.990.852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-235.000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2.966.180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3.083.023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2.996.698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-86.325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861.354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213.037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213.037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183.960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128.087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-55.873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50.677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53.865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36.015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-17.850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22.577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10.944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8.666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-2.278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30.198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21.139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-9.059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35.154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24.608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-10.546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53.799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37.659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-16.140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205.200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-205.200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205.200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-205.200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113.149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112.149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113.149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113.149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112.149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113.149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51885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6" y="5910773"/>
            <a:ext cx="7308812" cy="365125"/>
          </a:xfrm>
        </p:spPr>
        <p:txBody>
          <a:bodyPr/>
          <a:lstStyle/>
          <a:p>
            <a:pPr algn="ctr"/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 MINISTERIO DE OBRAS PÚBLICAS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9D6227D1-A8B2-4283-BA4D-3F1962EE6D7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96943735"/>
              </p:ext>
            </p:extLst>
          </p:nvPr>
        </p:nvGraphicFramePr>
        <p:xfrm>
          <a:off x="414336" y="1612106"/>
          <a:ext cx="8210799" cy="39051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586272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39082" y="5993129"/>
            <a:ext cx="7704856" cy="365125"/>
          </a:xfrm>
        </p:spPr>
        <p:txBody>
          <a:bodyPr/>
          <a:lstStyle/>
          <a:p>
            <a:pPr algn="ctr"/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 MINISTERIO DE OBRAS PÚBLICAS</a:t>
            </a:r>
          </a:p>
        </p:txBody>
      </p:sp>
      <p:graphicFrame>
        <p:nvGraphicFramePr>
          <p:cNvPr id="6" name="2 Gráfico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65322985"/>
              </p:ext>
            </p:extLst>
          </p:nvPr>
        </p:nvGraphicFramePr>
        <p:xfrm>
          <a:off x="414337" y="1609724"/>
          <a:ext cx="8210798" cy="41955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20136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58353" y="5949280"/>
            <a:ext cx="7974087" cy="365125"/>
          </a:xfrm>
        </p:spPr>
        <p:txBody>
          <a:bodyPr/>
          <a:lstStyle/>
          <a:p>
            <a:pPr algn="ctr"/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 MINISTERIO DE OBRAS PÚBLICAS</a:t>
            </a:r>
          </a:p>
        </p:txBody>
      </p:sp>
      <p:graphicFrame>
        <p:nvGraphicFramePr>
          <p:cNvPr id="6" name="1 Gráfico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82808590"/>
              </p:ext>
            </p:extLst>
          </p:nvPr>
        </p:nvGraphicFramePr>
        <p:xfrm>
          <a:off x="414336" y="1614486"/>
          <a:ext cx="8210799" cy="41907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47645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6" y="5944195"/>
            <a:ext cx="8148277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 MINISTERIO DE OBRAS PÚBLICAS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0845254"/>
              </p:ext>
            </p:extLst>
          </p:nvPr>
        </p:nvGraphicFramePr>
        <p:xfrm>
          <a:off x="414336" y="1974877"/>
          <a:ext cx="8201490" cy="3367050"/>
        </p:xfrm>
        <a:graphic>
          <a:graphicData uri="http://schemas.openxmlformats.org/drawingml/2006/table">
            <a:tbl>
              <a:tblPr/>
              <a:tblGrid>
                <a:gridCol w="955652"/>
                <a:gridCol w="2553159"/>
                <a:gridCol w="955652"/>
                <a:gridCol w="955652"/>
                <a:gridCol w="955652"/>
                <a:gridCol w="955652"/>
                <a:gridCol w="870071"/>
              </a:tblGrid>
              <a:tr h="196616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02137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089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2.615.948.312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2.891.960.059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276.011.747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1.022.804.770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66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217.571.832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206.703.490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-10.868.342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85.149.382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66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21.274.692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19.109.438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-2.165.254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7.509.842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66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842.243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680.198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-162.045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2.336.901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343,6%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66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1.058.312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1.118.312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186.184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66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12.312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12.312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214.699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1743,8%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66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1.256.583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66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7.362.013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4.657.396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-2.704.617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983.973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66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85.077.972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85.077.972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50.000.000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66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1.885.434.192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1.977.757.761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92.323.569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523.108.598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66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396.411.121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367.637.481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-28.773.640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123.329.660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66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688.623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228.990.699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228.302.076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228.728.948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66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215.000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62467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653129" y="580935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45468"/>
            <a:ext cx="8229600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386224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 RESUMEN POR CAPÍTULOS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2904176"/>
              </p:ext>
            </p:extLst>
          </p:nvPr>
        </p:nvGraphicFramePr>
        <p:xfrm>
          <a:off x="350361" y="1916832"/>
          <a:ext cx="8229600" cy="3384373"/>
        </p:xfrm>
        <a:graphic>
          <a:graphicData uri="http://schemas.openxmlformats.org/drawingml/2006/table">
            <a:tbl>
              <a:tblPr/>
              <a:tblGrid>
                <a:gridCol w="298932"/>
                <a:gridCol w="298932"/>
                <a:gridCol w="298932"/>
                <a:gridCol w="2681421"/>
                <a:gridCol w="801138"/>
                <a:gridCol w="801138"/>
                <a:gridCol w="801138"/>
                <a:gridCol w="801138"/>
                <a:gridCol w="729394"/>
                <a:gridCol w="717437"/>
              </a:tblGrid>
              <a:tr h="22192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71" marR="8971" marT="89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971" marR="8971" marT="89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971" marR="8971" marT="89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796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</a:t>
                      </a:r>
                    </a:p>
                  </a:txBody>
                  <a:tcPr marL="8971" marR="8971" marT="89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Nombre del Programa Presupuestario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357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971" marR="8971" marT="89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Administración y Ejecución de Obras Públicas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156.216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155.216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156.214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15621,4%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19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971" marR="8971" marT="89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Arquitectura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22.096.777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8.619.318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-13.477.459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271.532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19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971" marR="8971" marT="89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Obras Hidráulicas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732.443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724.829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-7.614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373.480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51,0%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51,5%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19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971" marR="8971" marT="89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Vialidad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27.327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27.327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19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971" marR="8971" marT="89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Obras Portuarias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7.114.105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7.113.105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7.114.105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711410,5%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19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971" marR="8971" marT="89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Aeropuertos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435.787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260.379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-175.408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260.377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59,7%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19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971" marR="8971" marT="89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Planeamiento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135.338.654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155.319.586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19.980.932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32.933.206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24,3%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21,2%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19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971" marR="8971" marT="89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Agua Potable Rural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304.439.916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300.741.525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-3.698.391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90.136.630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29,6%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30,0%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57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971" marR="8971" marT="89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Concesiones de Obras Públicas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71.820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71.820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19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971" marR="8971" marT="89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Aguas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5.000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88.478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83.478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88.477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1769,5%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57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971" marR="8971" marT="89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Hidráulica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5.000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72280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40633" y="5883271"/>
            <a:ext cx="8184503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86224" y="1245468"/>
            <a:ext cx="8229600" cy="3833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01. PROGRAMA 01: SECRETARÍA Y ADMINISTRACIÓN GENERAL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8283211"/>
              </p:ext>
            </p:extLst>
          </p:nvPr>
        </p:nvGraphicFramePr>
        <p:xfrm>
          <a:off x="435902" y="1802680"/>
          <a:ext cx="8179921" cy="3714555"/>
        </p:xfrm>
        <a:graphic>
          <a:graphicData uri="http://schemas.openxmlformats.org/drawingml/2006/table">
            <a:tbl>
              <a:tblPr/>
              <a:tblGrid>
                <a:gridCol w="886103"/>
                <a:gridCol w="327329"/>
                <a:gridCol w="327329"/>
                <a:gridCol w="2301223"/>
                <a:gridCol w="886103"/>
                <a:gridCol w="886103"/>
                <a:gridCol w="886103"/>
                <a:gridCol w="886103"/>
                <a:gridCol w="793525"/>
              </a:tblGrid>
              <a:tr h="18175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5661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3854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22.893.070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21.356.495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-1.536.575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9.113.927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17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16.600.492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15.686.629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-913.863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6.272.743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17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4.202.185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3.460.112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-742.073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1.242.286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17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389.761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17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389.761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17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1.453.951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1.018.645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-435.306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243.593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17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17.955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17.955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14.755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17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16.601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16.601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17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391.932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274.352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-117.580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17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149.998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98.843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-51.155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52.283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17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877.465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610.894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-266.571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176.151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17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626.442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1.181.109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554.667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965.544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17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589.165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589.165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389.756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17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36.277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36.277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20.121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17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555.667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554.667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555.667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31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35757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8" y="6016748"/>
            <a:ext cx="8150146" cy="339602"/>
          </a:xfrm>
        </p:spPr>
        <p:txBody>
          <a:bodyPr/>
          <a:lstStyle/>
          <a:p>
            <a:r>
              <a:rPr lang="es-CL" sz="1100" b="1" dirty="0"/>
              <a:t>Fuente</a:t>
            </a:r>
            <a:r>
              <a:rPr lang="es-CL" sz="110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456347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02. PROGRAMA 01: ADMINISTRACIÓN Y EJECUCIÓN DE OBRAS PÚBLICAS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9642480"/>
              </p:ext>
            </p:extLst>
          </p:nvPr>
        </p:nvGraphicFramePr>
        <p:xfrm>
          <a:off x="414338" y="1772815"/>
          <a:ext cx="8139111" cy="4104380"/>
        </p:xfrm>
        <a:graphic>
          <a:graphicData uri="http://schemas.openxmlformats.org/drawingml/2006/table">
            <a:tbl>
              <a:tblPr/>
              <a:tblGrid>
                <a:gridCol w="815432"/>
                <a:gridCol w="301224"/>
                <a:gridCol w="301224"/>
                <a:gridCol w="2729265"/>
                <a:gridCol w="815432"/>
                <a:gridCol w="815432"/>
                <a:gridCol w="815432"/>
                <a:gridCol w="815432"/>
                <a:gridCol w="730238"/>
              </a:tblGrid>
              <a:tr h="18292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6020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4008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17.483.205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16.988.260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-494.945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7.128.034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16.322.962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15.776.862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-546.100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6.526.468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842.572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776.647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-65.925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224.154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145.125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145.125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59.983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119.983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59.955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59.983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119.983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59.955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la Construcción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59.983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119.983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59.955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200.718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148.552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-52.166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16.118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26.832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26.832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15.590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10.913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-4.677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13.726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156.562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109.593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-46.969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45.970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-45.970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45.970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-45.970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156.216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155.216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156.214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156.216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155.216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156.214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43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708142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4087</Words>
  <Application>Microsoft Office PowerPoint</Application>
  <PresentationFormat>Presentación en pantalla (4:3)</PresentationFormat>
  <Paragraphs>2522</Paragraphs>
  <Slides>20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4" baseType="lpstr">
      <vt:lpstr>Arial</vt:lpstr>
      <vt:lpstr>Calibri</vt:lpstr>
      <vt:lpstr>Verdana</vt:lpstr>
      <vt:lpstr>Tema de Office</vt:lpstr>
      <vt:lpstr>EJECUCIÓN ACUMULADA DE GASTOS PRESUPUESTARIOS al mes de MAYO DE 2020 Partida 12: MINISTERIO DE OBRAS PÚBLICAS</vt:lpstr>
      <vt:lpstr>Presentación de PowerPoint</vt:lpstr>
      <vt:lpstr>Presentación de PowerPoint</vt:lpstr>
      <vt:lpstr>Presentación de PowerPoint</vt:lpstr>
      <vt:lpstr>Presentación de PowerPoint</vt:lpstr>
      <vt:lpstr>EJECUCIÓN ACUMULADA DE GASTOS A MAYO DE 2020  PARTIDA 12 MINISTERIO DE OBRAS PÚBLICAS</vt:lpstr>
      <vt:lpstr>EJECUCIÓN ACUMULADA DE GASTOS A MAYO DE 2020  PARTIDA 12 RESUMEN POR CAPÍTULOS</vt:lpstr>
      <vt:lpstr>EJECUCIÓN ACUMULADA DE GASTOS A MAYO DE 2020  PARTIDA 12. CAPÍTULO 01. PROGRAMA 01: SECRETARÍA Y ADMINISTRACIÓN GENERAL</vt:lpstr>
      <vt:lpstr>EJECUCIÓN ACUMULADA DE GASTOS A MAYO DE 2020  PARTIDA 12. CAPÍTULO 02. PROGRAMA 01: ADMINISTRACIÓN Y EJECUCIÓN DE OBRAS PÚBLICAS</vt:lpstr>
      <vt:lpstr>EJECUCIÓN ACUMULADA DE GASTOS A MAYO DE 2020  PARTIDA 12. CAPÍTULO 02. PROGRAMA 02: DIRECCIÓN DE ARQUITECTURA</vt:lpstr>
      <vt:lpstr>EJECUCIÓN ACUMULADA DE GASTOS A MAYO DE 2020  PARTIDA 12. CAPÍTULO 02. PROGRAMA 03: DIRECCIÓN DE OBRAS HIDRÁULICAS</vt:lpstr>
      <vt:lpstr>EJECUCIÓN ACUMULADA DE GASTOS A MAYO DE 2020  PARTIDA 12. CAPÍTULO 02. PROGRAMA 04: DIRECCIÓN DE VIALIDAD</vt:lpstr>
      <vt:lpstr>EJECUCIÓN ACUMULADA DE GASTOS A MAYO DE 2020  PARTIDA 12. CAPÍTULO 02. PROGRAMA 06: DIRECCIÓN DE OBRAS PORTUARIAS</vt:lpstr>
      <vt:lpstr>EJECUCIÓN ACUMULADA DE GASTOS A MAYO DE 2020  PARTIDA 12. CAPÍTULO 02. PROGRAMA 07: DIRECCIÓN DE AEROPUERTOS</vt:lpstr>
      <vt:lpstr>EJECUCIÓN ACUMULADA DE GASTOS A MAYO DE 2020  PARTIDA 12. CAPÍTULO 02. PROGRAMA 11: DIRECCIÓN DE PLANEAMIENTO</vt:lpstr>
      <vt:lpstr>EJECUCIÓN ACUMULADA DE GASTOS A MAYO DE 2020  PARTIDA 12. CAPÍTULO 02. PROGRAMA 12: AGUA POTABLE RURAL</vt:lpstr>
      <vt:lpstr>EJECUCIÓN ACUMULADA DE GASTOS A MAYO DE 2020  PARTIDA 12. CAPÍTULO 03. PROGRAMA 01: DIRECCIÓN GENERAL DE CONCESIONES DE OBRAS PÚBLICAS</vt:lpstr>
      <vt:lpstr>EJECUCIÓN ACUMULADA DE GASTOS A MAYO DE 2020  PARTIDA 12. CAPÍTULO 04. PROGRAMA 01: DIRECCIÓN GENERAL DE AGUAS</vt:lpstr>
      <vt:lpstr>EJECUCIÓN ACUMULADA DE GASTOS A MAYO DE 2020  PARTIDA 12. CAPÍTULO 05. PROGRAMA 01: INSTITUTO NACIONAL DE HIDRÁULICA</vt:lpstr>
      <vt:lpstr>EJECUCIÓN ACUMULADA DE GASTOS A MAYO DE 2020  PARTIDA 12. CAPÍTULO 07. PROGRAMA 01: SUPERINTENDENCIA DE SERVICIOS SANITARIOS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Claudia Soto</dc:creator>
  <cp:lastModifiedBy>claudia mora</cp:lastModifiedBy>
  <cp:revision>9</cp:revision>
  <dcterms:created xsi:type="dcterms:W3CDTF">2020-01-02T19:48:16Z</dcterms:created>
  <dcterms:modified xsi:type="dcterms:W3CDTF">2020-07-23T15:41:54Z</dcterms:modified>
</cp:coreProperties>
</file>