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320" r:id="rId11"/>
    <p:sldId id="321" r:id="rId12"/>
    <p:sldId id="322" r:id="rId13"/>
    <p:sldId id="299" r:id="rId14"/>
    <p:sldId id="318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ACC0-40E4-B9B3-B5863F65B1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CC0-40E4-B9B3-B5863F65B1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CC0-40E4-B9B3-B5863F65B1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CC0-40E4-B9B3-B5863F65B1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CC0-40E4-B9B3-B5863F65B1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CC0-40E4-B9B3-B5863F65B1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CC0-40E4-B9B3-B5863F65B1A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'[06.xlsx]Partida 06'!$B$50:$C$56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'[06.xlsx]Partida 06'!$D$50:$D$56</c:f>
              <c:numCache>
                <c:formatCode>0.00%</c:formatCode>
                <c:ptCount val="7"/>
                <c:pt idx="0">
                  <c:v>0.52950270786585585</c:v>
                </c:pt>
                <c:pt idx="1">
                  <c:v>9.9930660655570089E-2</c:v>
                </c:pt>
                <c:pt idx="2">
                  <c:v>0.30943097932286562</c:v>
                </c:pt>
                <c:pt idx="3">
                  <c:v>2.0202598680076938E-2</c:v>
                </c:pt>
                <c:pt idx="4">
                  <c:v>3.4951186877545191E-2</c:v>
                </c:pt>
                <c:pt idx="5">
                  <c:v>5.5989399816553601E-3</c:v>
                </c:pt>
                <c:pt idx="6">
                  <c:v>3.8292661643098879E-4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C0-40E4-B9B3-B5863F65B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Capítulo (millones de 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'[06.xlsx]Información de tendencia'!$AE$14:$AE$19</c:f>
              <c:numCache>
                <c:formatCode>#,##0_ ;[Red]\-#,##0\ </c:formatCode>
                <c:ptCount val="6"/>
                <c:pt idx="0">
                  <c:v>35024593000</c:v>
                </c:pt>
                <c:pt idx="1">
                  <c:v>7494121000</c:v>
                </c:pt>
                <c:pt idx="2">
                  <c:v>6426241000</c:v>
                </c:pt>
                <c:pt idx="3">
                  <c:v>8946265000</c:v>
                </c:pt>
                <c:pt idx="4">
                  <c:v>11139399000</c:v>
                </c:pt>
                <c:pt idx="5">
                  <c:v>31706316000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 xmlns:c16="http://schemas.microsoft.com/office/drawing/2014/chart">
                      <c:ext uri="{02D57815-91ED-43cb-92C2-25804820EDAC}">
                        <c15:formulaRef>
                          <c15:sqref>'Información de tendencia'!#REF!</c15:sqref>
                        </c15:formulaRef>
                      </c:ext>
                    </c:extLst>
                  </c:multiLvlStrRef>
                </c15:cat>
              </c15:filteredCategoryTitle>
            </c:ext>
            <c:ext xmlns:c16="http://schemas.microsoft.com/office/drawing/2014/chart" uri="{C3380CC4-5D6E-409C-BE32-E72D297353CC}">
              <c16:uniqueId val="{00000000-0FC1-4290-9193-CB1E30EB68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6913520"/>
        <c:axId val="296909992"/>
      </c:barChart>
      <c:catAx>
        <c:axId val="29691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6909992"/>
        <c:crosses val="autoZero"/>
        <c:auto val="1"/>
        <c:lblAlgn val="ctr"/>
        <c:lblOffset val="100"/>
        <c:noMultiLvlLbl val="0"/>
      </c:catAx>
      <c:valAx>
        <c:axId val="2969099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96913520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06'!$C$26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06'!$D$26:$O$26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5.0425788887009541E-2</c:v>
                </c:pt>
                <c:pt idx="2">
                  <c:v>8.7166864770953201E-2</c:v>
                </c:pt>
                <c:pt idx="3">
                  <c:v>0.12389634781469246</c:v>
                </c:pt>
                <c:pt idx="4">
                  <c:v>6.9975134160390889E-2</c:v>
                </c:pt>
                <c:pt idx="5">
                  <c:v>7.3272498877404099E-2</c:v>
                </c:pt>
                <c:pt idx="6">
                  <c:v>5.5377261104157055E-2</c:v>
                </c:pt>
                <c:pt idx="7">
                  <c:v>7.8542991645181512E-2</c:v>
                </c:pt>
                <c:pt idx="8">
                  <c:v>7.3524766874465478E-2</c:v>
                </c:pt>
                <c:pt idx="9">
                  <c:v>9.7206929015016111E-2</c:v>
                </c:pt>
                <c:pt idx="10">
                  <c:v>6.0968047492984824E-2</c:v>
                </c:pt>
                <c:pt idx="11">
                  <c:v>0.12861638491361149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79-4693-AEAB-B85463246C96}"/>
            </c:ext>
          </c:extLst>
        </c:ser>
        <c:ser>
          <c:idx val="1"/>
          <c:order val="1"/>
          <c:tx>
            <c:strRef>
              <c:f>'Partida 06'!$C$25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06'!$D$25:$O$25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79-4693-AEAB-B85463246C96}"/>
            </c:ext>
          </c:extLst>
        </c:ser>
        <c:ser>
          <c:idx val="2"/>
          <c:order val="2"/>
          <c:tx>
            <c:strRef>
              <c:f>'Partida 06'!$C$24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06'!$D$24:$N$24</c:f>
              <c:numCache>
                <c:formatCode>0.0%</c:formatCode>
                <c:ptCount val="11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6.5141144994470351E-2</c:v>
                </c:pt>
                <c:pt idx="4">
                  <c:v>7.4740363346872257E-2</c:v>
                </c:pt>
                <c:pt idx="5">
                  <c:v>7.7038588503579322E-2</c:v>
                </c:pt>
                <c:pt idx="6">
                  <c:v>5.7755669126523801E-2</c:v>
                </c:pt>
                <c:pt idx="7">
                  <c:v>7.9924524039447234E-2</c:v>
                </c:pt>
                <c:pt idx="8">
                  <c:v>7.2450408081152315E-2</c:v>
                </c:pt>
                <c:pt idx="9">
                  <c:v>6.857469771832965E-2</c:v>
                </c:pt>
                <c:pt idx="10">
                  <c:v>6.6584227743739885E-2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79-4693-AEAB-B85463246C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2208432"/>
        <c:axId val="432211960"/>
      </c:barChart>
      <c:catAx>
        <c:axId val="43220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2211960"/>
        <c:crosses val="autoZero"/>
        <c:auto val="1"/>
        <c:lblAlgn val="ctr"/>
        <c:lblOffset val="100"/>
        <c:noMultiLvlLbl val="0"/>
      </c:catAx>
      <c:valAx>
        <c:axId val="432211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220843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06'!$C$20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06'!$D$20:$O$20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0.10536013133296421</c:v>
                </c:pt>
                <c:pt idx="2">
                  <c:v>0.19161340018174242</c:v>
                </c:pt>
                <c:pt idx="3">
                  <c:v>0.31480646973331167</c:v>
                </c:pt>
                <c:pt idx="4">
                  <c:v>0.38478160389370258</c:v>
                </c:pt>
                <c:pt idx="5">
                  <c:v>0.4513485605422396</c:v>
                </c:pt>
                <c:pt idx="6">
                  <c:v>0.51337254364050833</c:v>
                </c:pt>
                <c:pt idx="7">
                  <c:v>0.5868217600079263</c:v>
                </c:pt>
                <c:pt idx="8">
                  <c:v>0.65960569242568212</c:v>
                </c:pt>
                <c:pt idx="9">
                  <c:v>0.75681262144069816</c:v>
                </c:pt>
                <c:pt idx="10">
                  <c:v>0.81615673305035752</c:v>
                </c:pt>
                <c:pt idx="11">
                  <c:v>0.93942113643526182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B6-4631-823B-5D3310B37219}"/>
            </c:ext>
          </c:extLst>
        </c:ser>
        <c:ser>
          <c:idx val="1"/>
          <c:order val="1"/>
          <c:tx>
            <c:strRef>
              <c:f>'Partida 06'!$C$19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06'!$D$19:$O$19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B6-4631-823B-5D3310B37219}"/>
            </c:ext>
          </c:extLst>
        </c:ser>
        <c:ser>
          <c:idx val="2"/>
          <c:order val="2"/>
          <c:tx>
            <c:strRef>
              <c:f>'Partida 06'!$C$18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B6-4631-823B-5D3310B37219}"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B6-4631-823B-5D3310B37219}"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B6-4631-823B-5D3310B37219}"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B6-4631-823B-5D3310B37219}"/>
                </c:ext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B6-4631-823B-5D3310B37219}"/>
                </c:ext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B6-4631-823B-5D3310B37219}"/>
                </c:ext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B6-4631-823B-5D3310B37219}"/>
                </c:ext>
              </c:extLst>
            </c:dLbl>
            <c:dLbl>
              <c:idx val="7"/>
              <c:layout>
                <c:manualLayout>
                  <c:x val="-5.8333333333333438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B6-4631-823B-5D3310B37219}"/>
                </c:ext>
              </c:extLst>
            </c:dLbl>
            <c:dLbl>
              <c:idx val="8"/>
              <c:layout>
                <c:manualLayout>
                  <c:x val="-5.8333333333333334E-2"/>
                  <c:y val="-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B6-4631-823B-5D3310B37219}"/>
                </c:ext>
              </c:extLst>
            </c:dLbl>
            <c:dLbl>
              <c:idx val="9"/>
              <c:layout>
                <c:manualLayout>
                  <c:x val="-6.111111111111121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B6-4631-823B-5D3310B37219}"/>
                </c:ext>
              </c:extLst>
            </c:dLbl>
            <c:dLbl>
              <c:idx val="10"/>
              <c:layout>
                <c:manualLayout>
                  <c:x val="-3.2361338036854211E-2"/>
                  <c:y val="2.6758433948355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B6-4631-823B-5D3310B3721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06'!$D$18:$N$18</c:f>
              <c:numCache>
                <c:formatCode>0.0%</c:formatCode>
                <c:ptCount val="11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0.27488417042755481</c:v>
                </c:pt>
                <c:pt idx="4">
                  <c:v>0.35432208519529901</c:v>
                </c:pt>
                <c:pt idx="5">
                  <c:v>0.44211528314627041</c:v>
                </c:pt>
                <c:pt idx="6">
                  <c:v>0.49946770167726179</c:v>
                </c:pt>
                <c:pt idx="7">
                  <c:v>0.57516255334460598</c:v>
                </c:pt>
                <c:pt idx="8">
                  <c:v>0.64645300912761094</c:v>
                </c:pt>
                <c:pt idx="9">
                  <c:v>0.72092394740142385</c:v>
                </c:pt>
                <c:pt idx="10">
                  <c:v>0.78862772115489488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8B6-4631-823B-5D3310B372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6584752"/>
        <c:axId val="432207256"/>
      </c:lineChart>
      <c:catAx>
        <c:axId val="32658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2207256"/>
        <c:crosses val="autoZero"/>
        <c:auto val="1"/>
        <c:lblAlgn val="ctr"/>
        <c:lblOffset val="100"/>
        <c:noMultiLvlLbl val="0"/>
      </c:catAx>
      <c:valAx>
        <c:axId val="432207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65847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327" y="639387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3" y="755939"/>
            <a:ext cx="794156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8863" y="6019756"/>
            <a:ext cx="78810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3B6C5F-A2F2-4B08-8E47-57A48811E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847940"/>
              </p:ext>
            </p:extLst>
          </p:nvPr>
        </p:nvGraphicFramePr>
        <p:xfrm>
          <a:off x="530326" y="1692971"/>
          <a:ext cx="7930105" cy="4364962"/>
        </p:xfrm>
        <a:graphic>
          <a:graphicData uri="http://schemas.openxmlformats.org/drawingml/2006/table">
            <a:tbl>
              <a:tblPr/>
              <a:tblGrid>
                <a:gridCol w="702038">
                  <a:extLst>
                    <a:ext uri="{9D8B030D-6E8A-4147-A177-3AD203B41FA5}">
                      <a16:colId xmlns:a16="http://schemas.microsoft.com/office/drawing/2014/main" val="1073335507"/>
                    </a:ext>
                  </a:extLst>
                </a:gridCol>
                <a:gridCol w="292516">
                  <a:extLst>
                    <a:ext uri="{9D8B030D-6E8A-4147-A177-3AD203B41FA5}">
                      <a16:colId xmlns:a16="http://schemas.microsoft.com/office/drawing/2014/main" val="3240548880"/>
                    </a:ext>
                  </a:extLst>
                </a:gridCol>
                <a:gridCol w="272040">
                  <a:extLst>
                    <a:ext uri="{9D8B030D-6E8A-4147-A177-3AD203B41FA5}">
                      <a16:colId xmlns:a16="http://schemas.microsoft.com/office/drawing/2014/main" val="423860522"/>
                    </a:ext>
                  </a:extLst>
                </a:gridCol>
                <a:gridCol w="2553664">
                  <a:extLst>
                    <a:ext uri="{9D8B030D-6E8A-4147-A177-3AD203B41FA5}">
                      <a16:colId xmlns:a16="http://schemas.microsoft.com/office/drawing/2014/main" val="265566540"/>
                    </a:ext>
                  </a:extLst>
                </a:gridCol>
                <a:gridCol w="702038">
                  <a:extLst>
                    <a:ext uri="{9D8B030D-6E8A-4147-A177-3AD203B41FA5}">
                      <a16:colId xmlns:a16="http://schemas.microsoft.com/office/drawing/2014/main" val="3839456295"/>
                    </a:ext>
                  </a:extLst>
                </a:gridCol>
                <a:gridCol w="690337">
                  <a:extLst>
                    <a:ext uri="{9D8B030D-6E8A-4147-A177-3AD203B41FA5}">
                      <a16:colId xmlns:a16="http://schemas.microsoft.com/office/drawing/2014/main" val="1859937886"/>
                    </a:ext>
                  </a:extLst>
                </a:gridCol>
                <a:gridCol w="690337">
                  <a:extLst>
                    <a:ext uri="{9D8B030D-6E8A-4147-A177-3AD203B41FA5}">
                      <a16:colId xmlns:a16="http://schemas.microsoft.com/office/drawing/2014/main" val="516028328"/>
                    </a:ext>
                  </a:extLst>
                </a:gridCol>
                <a:gridCol w="623059">
                  <a:extLst>
                    <a:ext uri="{9D8B030D-6E8A-4147-A177-3AD203B41FA5}">
                      <a16:colId xmlns:a16="http://schemas.microsoft.com/office/drawing/2014/main" val="2662964039"/>
                    </a:ext>
                  </a:extLst>
                </a:gridCol>
                <a:gridCol w="702038">
                  <a:extLst>
                    <a:ext uri="{9D8B030D-6E8A-4147-A177-3AD203B41FA5}">
                      <a16:colId xmlns:a16="http://schemas.microsoft.com/office/drawing/2014/main" val="2261890620"/>
                    </a:ext>
                  </a:extLst>
                </a:gridCol>
                <a:gridCol w="702038">
                  <a:extLst>
                    <a:ext uri="{9D8B030D-6E8A-4147-A177-3AD203B41FA5}">
                      <a16:colId xmlns:a16="http://schemas.microsoft.com/office/drawing/2014/main" val="3200739753"/>
                    </a:ext>
                  </a:extLst>
                </a:gridCol>
              </a:tblGrid>
              <a:tr h="1498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784301"/>
                  </a:ext>
                </a:extLst>
              </a:tr>
              <a:tr h="4589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317469"/>
                  </a:ext>
                </a:extLst>
              </a:tr>
              <a:tr h="159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6.591.689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165.448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4.940.967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764208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2.456.061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2.330.953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1.773.641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983392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349.491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-69.898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226.225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566986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3.464.776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2.443.972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114052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3.464.776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2.443.972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61530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299267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566.353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-41.296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423.505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582660"/>
                  </a:ext>
                </a:extLst>
              </a:tr>
              <a:tr h="299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1.793.228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1.504.124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757865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782807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Aligamiento Científico Internacional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201227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108.277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68905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51.079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775218"/>
                  </a:ext>
                </a:extLst>
              </a:tr>
              <a:tr h="2997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319.055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643728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226538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118.766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86.195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826555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324339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356343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432739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071586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020689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091374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351347"/>
                  </a:ext>
                </a:extLst>
              </a:tr>
              <a:tr h="149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478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1767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5859" y="156585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3" y="686962"/>
            <a:ext cx="808558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62616" y="5292150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09079"/>
              </p:ext>
            </p:extLst>
          </p:nvPr>
        </p:nvGraphicFramePr>
        <p:xfrm>
          <a:off x="518865" y="1897445"/>
          <a:ext cx="8085585" cy="3394704"/>
        </p:xfrm>
        <a:graphic>
          <a:graphicData uri="http://schemas.openxmlformats.org/drawingml/2006/table">
            <a:tbl>
              <a:tblPr/>
              <a:tblGrid>
                <a:gridCol w="625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3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7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76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6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57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01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01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75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5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7.799.635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-1.146.630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6.829.518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3.024.828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3.062.041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2.643.232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7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3.713.286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7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3.713.286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3.713.286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7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7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2370" y="642550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304" y="161245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67545" y="710760"/>
            <a:ext cx="8164894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06. PROGRAMA 01: SUBSECRETARÍA DE RELACIONES ECONÓMICAS INTERNACIONALES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68784" y="5871196"/>
            <a:ext cx="8167135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47A50E3-3B0F-4468-BBC6-CAD71ACCE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27618"/>
              </p:ext>
            </p:extLst>
          </p:nvPr>
        </p:nvGraphicFramePr>
        <p:xfrm>
          <a:off x="465304" y="1990186"/>
          <a:ext cx="8167135" cy="3881010"/>
        </p:xfrm>
        <a:graphic>
          <a:graphicData uri="http://schemas.openxmlformats.org/drawingml/2006/table">
            <a:tbl>
              <a:tblPr/>
              <a:tblGrid>
                <a:gridCol w="769879">
                  <a:extLst>
                    <a:ext uri="{9D8B030D-6E8A-4147-A177-3AD203B41FA5}">
                      <a16:colId xmlns:a16="http://schemas.microsoft.com/office/drawing/2014/main" val="82667632"/>
                    </a:ext>
                  </a:extLst>
                </a:gridCol>
                <a:gridCol w="295121">
                  <a:extLst>
                    <a:ext uri="{9D8B030D-6E8A-4147-A177-3AD203B41FA5}">
                      <a16:colId xmlns:a16="http://schemas.microsoft.com/office/drawing/2014/main" val="4111879049"/>
                    </a:ext>
                  </a:extLst>
                </a:gridCol>
                <a:gridCol w="298328">
                  <a:extLst>
                    <a:ext uri="{9D8B030D-6E8A-4147-A177-3AD203B41FA5}">
                      <a16:colId xmlns:a16="http://schemas.microsoft.com/office/drawing/2014/main" val="3152651927"/>
                    </a:ext>
                  </a:extLst>
                </a:gridCol>
                <a:gridCol w="2453990">
                  <a:extLst>
                    <a:ext uri="{9D8B030D-6E8A-4147-A177-3AD203B41FA5}">
                      <a16:colId xmlns:a16="http://schemas.microsoft.com/office/drawing/2014/main" val="2934900786"/>
                    </a:ext>
                  </a:extLst>
                </a:gridCol>
                <a:gridCol w="769879">
                  <a:extLst>
                    <a:ext uri="{9D8B030D-6E8A-4147-A177-3AD203B41FA5}">
                      <a16:colId xmlns:a16="http://schemas.microsoft.com/office/drawing/2014/main" val="1610639225"/>
                    </a:ext>
                  </a:extLst>
                </a:gridCol>
                <a:gridCol w="680060">
                  <a:extLst>
                    <a:ext uri="{9D8B030D-6E8A-4147-A177-3AD203B41FA5}">
                      <a16:colId xmlns:a16="http://schemas.microsoft.com/office/drawing/2014/main" val="945814056"/>
                    </a:ext>
                  </a:extLst>
                </a:gridCol>
                <a:gridCol w="680060">
                  <a:extLst>
                    <a:ext uri="{9D8B030D-6E8A-4147-A177-3AD203B41FA5}">
                      <a16:colId xmlns:a16="http://schemas.microsoft.com/office/drawing/2014/main" val="3049928563"/>
                    </a:ext>
                  </a:extLst>
                </a:gridCol>
                <a:gridCol w="680060">
                  <a:extLst>
                    <a:ext uri="{9D8B030D-6E8A-4147-A177-3AD203B41FA5}">
                      <a16:colId xmlns:a16="http://schemas.microsoft.com/office/drawing/2014/main" val="1417438594"/>
                    </a:ext>
                  </a:extLst>
                </a:gridCol>
                <a:gridCol w="769879">
                  <a:extLst>
                    <a:ext uri="{9D8B030D-6E8A-4147-A177-3AD203B41FA5}">
                      <a16:colId xmlns:a16="http://schemas.microsoft.com/office/drawing/2014/main" val="1394242870"/>
                    </a:ext>
                  </a:extLst>
                </a:gridCol>
                <a:gridCol w="769879">
                  <a:extLst>
                    <a:ext uri="{9D8B030D-6E8A-4147-A177-3AD203B41FA5}">
                      <a16:colId xmlns:a16="http://schemas.microsoft.com/office/drawing/2014/main" val="3523465102"/>
                    </a:ext>
                  </a:extLst>
                </a:gridCol>
              </a:tblGrid>
              <a:tr h="1608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976354"/>
                  </a:ext>
                </a:extLst>
              </a:tr>
              <a:tr h="4926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362723"/>
                  </a:ext>
                </a:extLst>
              </a:tr>
              <a:tr h="170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14.750.489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3.561.090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8.196.668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492975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8.310.016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8.251.331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7.170.521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38278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649769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1.160.063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200235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1.160.063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910774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948961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709559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187302"/>
                  </a:ext>
                </a:extLst>
              </a:tr>
              <a:tr h="321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Defensa en Arbitrajes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776025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Cumbre APEC 2019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824530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181957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8178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297658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83920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203542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418654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967337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809033"/>
                  </a:ext>
                </a:extLst>
              </a:tr>
              <a:tr h="1608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392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341" y="6281557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0062" y="161338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46997" y="673860"/>
            <a:ext cx="809592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07. PROGRAMA 01: DIRECCIÓN GENERAL DE PROMOCIÓN DE EXPORTACIONES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719600"/>
              </p:ext>
            </p:extLst>
          </p:nvPr>
        </p:nvGraphicFramePr>
        <p:xfrm>
          <a:off x="529861" y="1952515"/>
          <a:ext cx="8095929" cy="4133850"/>
        </p:xfrm>
        <a:graphic>
          <a:graphicData uri="http://schemas.openxmlformats.org/drawingml/2006/table">
            <a:tbl>
              <a:tblPr/>
              <a:tblGrid>
                <a:gridCol w="630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6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38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38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4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34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03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60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25.583.762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-6.122.554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20.104.340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12.251.178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10.628.608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1.187.672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8.625.797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-6.982.377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5.755.947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-2.690.160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-2.690.160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10.706.940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6.414.723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-4.292.217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3.544.873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2.092.998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-3.001.829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2.018.725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-1.007.836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659.724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-282.552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037991"/>
              </p:ext>
            </p:extLst>
          </p:nvPr>
        </p:nvGraphicFramePr>
        <p:xfrm>
          <a:off x="467544" y="1916832"/>
          <a:ext cx="4018528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DE58294A-50BC-4AA4-A459-F3F393A3B7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112325"/>
              </p:ext>
            </p:extLst>
          </p:nvPr>
        </p:nvGraphicFramePr>
        <p:xfrm>
          <a:off x="4619108" y="1916831"/>
          <a:ext cx="3987315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31" y="717674"/>
            <a:ext cx="797730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8F6747C4-C9AE-4AB4-92C6-1F4093FCF0E1}"/>
              </a:ext>
            </a:extLst>
          </p:cNvPr>
          <p:cNvSpPr txBox="1">
            <a:spLocks/>
          </p:cNvSpPr>
          <p:nvPr/>
        </p:nvSpPr>
        <p:spPr>
          <a:xfrm>
            <a:off x="555131" y="5996310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60550"/>
              </p:ext>
            </p:extLst>
          </p:nvPr>
        </p:nvGraphicFramePr>
        <p:xfrm>
          <a:off x="555131" y="1772816"/>
          <a:ext cx="7977309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31" y="836712"/>
            <a:ext cx="804931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0539EBD-17AA-447C-8DE7-9EC9B4F628BC}"/>
              </a:ext>
            </a:extLst>
          </p:cNvPr>
          <p:cNvSpPr txBox="1">
            <a:spLocks/>
          </p:cNvSpPr>
          <p:nvPr/>
        </p:nvSpPr>
        <p:spPr>
          <a:xfrm>
            <a:off x="555131" y="5877272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902541"/>
              </p:ext>
            </p:extLst>
          </p:nvPr>
        </p:nvGraphicFramePr>
        <p:xfrm>
          <a:off x="555131" y="1726323"/>
          <a:ext cx="7848872" cy="3538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34316" y="5907049"/>
            <a:ext cx="8064896" cy="27218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316" y="1634270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4317" y="814857"/>
            <a:ext cx="799812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26A6206-2C8A-473F-B0B7-6A98EEE71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300249"/>
              </p:ext>
            </p:extLst>
          </p:nvPr>
        </p:nvGraphicFramePr>
        <p:xfrm>
          <a:off x="534316" y="2096850"/>
          <a:ext cx="8064897" cy="2664300"/>
        </p:xfrm>
        <a:graphic>
          <a:graphicData uri="http://schemas.openxmlformats.org/drawingml/2006/table">
            <a:tbl>
              <a:tblPr/>
              <a:tblGrid>
                <a:gridCol w="809187">
                  <a:extLst>
                    <a:ext uri="{9D8B030D-6E8A-4147-A177-3AD203B41FA5}">
                      <a16:colId xmlns:a16="http://schemas.microsoft.com/office/drawing/2014/main" val="3011758096"/>
                    </a:ext>
                  </a:extLst>
                </a:gridCol>
                <a:gridCol w="2441047">
                  <a:extLst>
                    <a:ext uri="{9D8B030D-6E8A-4147-A177-3AD203B41FA5}">
                      <a16:colId xmlns:a16="http://schemas.microsoft.com/office/drawing/2014/main" val="1771365311"/>
                    </a:ext>
                  </a:extLst>
                </a:gridCol>
                <a:gridCol w="849647">
                  <a:extLst>
                    <a:ext uri="{9D8B030D-6E8A-4147-A177-3AD203B41FA5}">
                      <a16:colId xmlns:a16="http://schemas.microsoft.com/office/drawing/2014/main" val="2873029541"/>
                    </a:ext>
                  </a:extLst>
                </a:gridCol>
                <a:gridCol w="849647">
                  <a:extLst>
                    <a:ext uri="{9D8B030D-6E8A-4147-A177-3AD203B41FA5}">
                      <a16:colId xmlns:a16="http://schemas.microsoft.com/office/drawing/2014/main" val="3408134687"/>
                    </a:ext>
                  </a:extLst>
                </a:gridCol>
                <a:gridCol w="849647">
                  <a:extLst>
                    <a:ext uri="{9D8B030D-6E8A-4147-A177-3AD203B41FA5}">
                      <a16:colId xmlns:a16="http://schemas.microsoft.com/office/drawing/2014/main" val="1198075830"/>
                    </a:ext>
                  </a:extLst>
                </a:gridCol>
                <a:gridCol w="782214">
                  <a:extLst>
                    <a:ext uri="{9D8B030D-6E8A-4147-A177-3AD203B41FA5}">
                      <a16:colId xmlns:a16="http://schemas.microsoft.com/office/drawing/2014/main" val="372389095"/>
                    </a:ext>
                  </a:extLst>
                </a:gridCol>
                <a:gridCol w="741754">
                  <a:extLst>
                    <a:ext uri="{9D8B030D-6E8A-4147-A177-3AD203B41FA5}">
                      <a16:colId xmlns:a16="http://schemas.microsoft.com/office/drawing/2014/main" val="3837349114"/>
                    </a:ext>
                  </a:extLst>
                </a:gridCol>
                <a:gridCol w="741754">
                  <a:extLst>
                    <a:ext uri="{9D8B030D-6E8A-4147-A177-3AD203B41FA5}">
                      <a16:colId xmlns:a16="http://schemas.microsoft.com/office/drawing/2014/main" val="3932009121"/>
                    </a:ext>
                  </a:extLst>
                </a:gridCol>
              </a:tblGrid>
              <a:tr h="18917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135357"/>
                  </a:ext>
                </a:extLst>
              </a:tr>
              <a:tr h="57354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2241167"/>
                  </a:ext>
                </a:extLst>
              </a:tr>
              <a:tr h="198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100.786.935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-7.415.183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73.635.552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948474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53.366.955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53.276.903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45.963.148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133643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10.071.705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9.375.499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-696.206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6.255.128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192353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546733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31.186.600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-10.185.645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14.647.754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185205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6.072.715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7.222.191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063242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-1.672.004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2.951.400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527536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890398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594908"/>
                  </a:ext>
                </a:extLst>
              </a:tr>
              <a:tr h="1891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762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31409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40922" y="164641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174400"/>
              </p:ext>
            </p:extLst>
          </p:nvPr>
        </p:nvGraphicFramePr>
        <p:xfrm>
          <a:off x="467547" y="2243691"/>
          <a:ext cx="8219253" cy="3273547"/>
        </p:xfrm>
        <a:graphic>
          <a:graphicData uri="http://schemas.openxmlformats.org/drawingml/2006/table">
            <a:tbl>
              <a:tblPr/>
              <a:tblGrid>
                <a:gridCol w="811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1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1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115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41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-5.286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1320" y="5733256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6864" y="15270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61322" y="778724"/>
            <a:ext cx="804160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CAE2207-0163-42A5-BD5F-29CF9991C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525880"/>
              </p:ext>
            </p:extLst>
          </p:nvPr>
        </p:nvGraphicFramePr>
        <p:xfrm>
          <a:off x="561320" y="2035872"/>
          <a:ext cx="8041603" cy="2041199"/>
        </p:xfrm>
        <a:graphic>
          <a:graphicData uri="http://schemas.openxmlformats.org/drawingml/2006/table">
            <a:tbl>
              <a:tblPr/>
              <a:tblGrid>
                <a:gridCol w="264692">
                  <a:extLst>
                    <a:ext uri="{9D8B030D-6E8A-4147-A177-3AD203B41FA5}">
                      <a16:colId xmlns:a16="http://schemas.microsoft.com/office/drawing/2014/main" val="3653454689"/>
                    </a:ext>
                  </a:extLst>
                </a:gridCol>
                <a:gridCol w="3012450">
                  <a:extLst>
                    <a:ext uri="{9D8B030D-6E8A-4147-A177-3AD203B41FA5}">
                      <a16:colId xmlns:a16="http://schemas.microsoft.com/office/drawing/2014/main" val="1301867958"/>
                    </a:ext>
                  </a:extLst>
                </a:gridCol>
                <a:gridCol w="844495">
                  <a:extLst>
                    <a:ext uri="{9D8B030D-6E8A-4147-A177-3AD203B41FA5}">
                      <a16:colId xmlns:a16="http://schemas.microsoft.com/office/drawing/2014/main" val="1955081807"/>
                    </a:ext>
                  </a:extLst>
                </a:gridCol>
                <a:gridCol w="819285">
                  <a:extLst>
                    <a:ext uri="{9D8B030D-6E8A-4147-A177-3AD203B41FA5}">
                      <a16:colId xmlns:a16="http://schemas.microsoft.com/office/drawing/2014/main" val="2154172280"/>
                    </a:ext>
                  </a:extLst>
                </a:gridCol>
                <a:gridCol w="768868">
                  <a:extLst>
                    <a:ext uri="{9D8B030D-6E8A-4147-A177-3AD203B41FA5}">
                      <a16:colId xmlns:a16="http://schemas.microsoft.com/office/drawing/2014/main" val="831964765"/>
                    </a:ext>
                  </a:extLst>
                </a:gridCol>
                <a:gridCol w="819285">
                  <a:extLst>
                    <a:ext uri="{9D8B030D-6E8A-4147-A177-3AD203B41FA5}">
                      <a16:colId xmlns:a16="http://schemas.microsoft.com/office/drawing/2014/main" val="2695697678"/>
                    </a:ext>
                  </a:extLst>
                </a:gridCol>
                <a:gridCol w="756264">
                  <a:extLst>
                    <a:ext uri="{9D8B030D-6E8A-4147-A177-3AD203B41FA5}">
                      <a16:colId xmlns:a16="http://schemas.microsoft.com/office/drawing/2014/main" val="3605978184"/>
                    </a:ext>
                  </a:extLst>
                </a:gridCol>
                <a:gridCol w="756264">
                  <a:extLst>
                    <a:ext uri="{9D8B030D-6E8A-4147-A177-3AD203B41FA5}">
                      <a16:colId xmlns:a16="http://schemas.microsoft.com/office/drawing/2014/main" val="1222763255"/>
                    </a:ext>
                  </a:extLst>
                </a:gridCol>
              </a:tblGrid>
              <a:tr h="6860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27145"/>
                  </a:ext>
                </a:extLst>
              </a:tr>
              <a:tr h="235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32.765.955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-2.258.638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28.912.787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398609"/>
                  </a:ext>
                </a:extLst>
              </a:tr>
              <a:tr h="22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5.880.222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-1.613.899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4.651.272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785503"/>
                  </a:ext>
                </a:extLst>
              </a:tr>
              <a:tr h="22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6.591.689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165.448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4.940.967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09832"/>
                  </a:ext>
                </a:extLst>
              </a:tr>
              <a:tr h="22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7.799.635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-1.146.630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6.829.518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643231"/>
                  </a:ext>
                </a:extLst>
              </a:tr>
              <a:tr h="22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14.750.489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3.561.090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8.196.668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718790"/>
                  </a:ext>
                </a:extLst>
              </a:tr>
              <a:tr h="224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25.583.762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-6.122.554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20.104.340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3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5261" y="6394196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8586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35261" y="64855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FEE603B-ED4C-4DFC-93F2-2C59ED04D9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320624"/>
              </p:ext>
            </p:extLst>
          </p:nvPr>
        </p:nvGraphicFramePr>
        <p:xfrm>
          <a:off x="562354" y="1796936"/>
          <a:ext cx="8012843" cy="4289623"/>
        </p:xfrm>
        <a:graphic>
          <a:graphicData uri="http://schemas.openxmlformats.org/drawingml/2006/table">
            <a:tbl>
              <a:tblPr/>
              <a:tblGrid>
                <a:gridCol w="579380">
                  <a:extLst>
                    <a:ext uri="{9D8B030D-6E8A-4147-A177-3AD203B41FA5}">
                      <a16:colId xmlns:a16="http://schemas.microsoft.com/office/drawing/2014/main" val="1190390883"/>
                    </a:ext>
                  </a:extLst>
                </a:gridCol>
                <a:gridCol w="266515">
                  <a:extLst>
                    <a:ext uri="{9D8B030D-6E8A-4147-A177-3AD203B41FA5}">
                      <a16:colId xmlns:a16="http://schemas.microsoft.com/office/drawing/2014/main" val="81006358"/>
                    </a:ext>
                  </a:extLst>
                </a:gridCol>
                <a:gridCol w="269412">
                  <a:extLst>
                    <a:ext uri="{9D8B030D-6E8A-4147-A177-3AD203B41FA5}">
                      <a16:colId xmlns:a16="http://schemas.microsoft.com/office/drawing/2014/main" val="4194102458"/>
                    </a:ext>
                  </a:extLst>
                </a:gridCol>
                <a:gridCol w="2633287">
                  <a:extLst>
                    <a:ext uri="{9D8B030D-6E8A-4147-A177-3AD203B41FA5}">
                      <a16:colId xmlns:a16="http://schemas.microsoft.com/office/drawing/2014/main" val="372923920"/>
                    </a:ext>
                  </a:extLst>
                </a:gridCol>
                <a:gridCol w="730021">
                  <a:extLst>
                    <a:ext uri="{9D8B030D-6E8A-4147-A177-3AD203B41FA5}">
                      <a16:colId xmlns:a16="http://schemas.microsoft.com/office/drawing/2014/main" val="2598636634"/>
                    </a:ext>
                  </a:extLst>
                </a:gridCol>
                <a:gridCol w="730021">
                  <a:extLst>
                    <a:ext uri="{9D8B030D-6E8A-4147-A177-3AD203B41FA5}">
                      <a16:colId xmlns:a16="http://schemas.microsoft.com/office/drawing/2014/main" val="358627372"/>
                    </a:ext>
                  </a:extLst>
                </a:gridCol>
                <a:gridCol w="730021">
                  <a:extLst>
                    <a:ext uri="{9D8B030D-6E8A-4147-A177-3AD203B41FA5}">
                      <a16:colId xmlns:a16="http://schemas.microsoft.com/office/drawing/2014/main" val="388565032"/>
                    </a:ext>
                  </a:extLst>
                </a:gridCol>
                <a:gridCol w="683670">
                  <a:extLst>
                    <a:ext uri="{9D8B030D-6E8A-4147-A177-3AD203B41FA5}">
                      <a16:colId xmlns:a16="http://schemas.microsoft.com/office/drawing/2014/main" val="1426848872"/>
                    </a:ext>
                  </a:extLst>
                </a:gridCol>
                <a:gridCol w="695258">
                  <a:extLst>
                    <a:ext uri="{9D8B030D-6E8A-4147-A177-3AD203B41FA5}">
                      <a16:colId xmlns:a16="http://schemas.microsoft.com/office/drawing/2014/main" val="3086418271"/>
                    </a:ext>
                  </a:extLst>
                </a:gridCol>
                <a:gridCol w="695258">
                  <a:extLst>
                    <a:ext uri="{9D8B030D-6E8A-4147-A177-3AD203B41FA5}">
                      <a16:colId xmlns:a16="http://schemas.microsoft.com/office/drawing/2014/main" val="2610872556"/>
                    </a:ext>
                  </a:extLst>
                </a:gridCol>
              </a:tblGrid>
              <a:tr h="13352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8466" marR="8466" marT="84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691603"/>
                  </a:ext>
                </a:extLst>
              </a:tr>
              <a:tr h="4089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66" marR="8466" marT="84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366247"/>
                  </a:ext>
                </a:extLst>
              </a:tr>
              <a:tr h="141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32.765.955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-2.258.638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28.912.787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005115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25.082.027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24.626.157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-455.870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21.403.669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768614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5.518.996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5.433.947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-85.049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3.987.886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70452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837648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433683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815786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914.248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814.947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-99.301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423.250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228352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723798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882098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Chileno para las Relaciones Internacionales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499204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500132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691.567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592.266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-99.301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200.569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299647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214.796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-30.856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58.640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988791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292.410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250.432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-41.978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93.044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61518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30.118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25.795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-4.323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713616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58.070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11.378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130526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96.173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82.366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-13.807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37.507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40522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941.246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09232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941.246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666075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2.945.022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1.388.166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-1.556.856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2.723.502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196,2%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017288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2.727.762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1.353.403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-1.374.359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2.710.405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47828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21.666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715792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83.106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-71.437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8367980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110.295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-108.867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457586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-436.063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163343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128.237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-436.063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831403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974499"/>
                  </a:ext>
                </a:extLst>
              </a:tr>
              <a:tr h="133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66" marR="8466" marT="846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837577"/>
                  </a:ext>
                </a:extLst>
              </a:tr>
            </a:tbl>
          </a:graphicData>
        </a:graphic>
      </p:graphicFrame>
      <p:sp>
        <p:nvSpPr>
          <p:cNvPr id="9" name="1 Título">
            <a:extLst>
              <a:ext uri="{FF2B5EF4-FFF2-40B4-BE49-F238E27FC236}">
                <a16:creationId xmlns:a16="http://schemas.microsoft.com/office/drawing/2014/main" id="{DBCEA154-7396-483D-A6F9-1F19308C4C33}"/>
              </a:ext>
            </a:extLst>
          </p:cNvPr>
          <p:cNvSpPr txBox="1">
            <a:spLocks/>
          </p:cNvSpPr>
          <p:nvPr/>
        </p:nvSpPr>
        <p:spPr>
          <a:xfrm>
            <a:off x="501719" y="6083128"/>
            <a:ext cx="807347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5657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4" y="756679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247193"/>
              </p:ext>
            </p:extLst>
          </p:nvPr>
        </p:nvGraphicFramePr>
        <p:xfrm>
          <a:off x="572216" y="1949035"/>
          <a:ext cx="8114584" cy="3064138"/>
        </p:xfrm>
        <a:graphic>
          <a:graphicData uri="http://schemas.openxmlformats.org/drawingml/2006/table">
            <a:tbl>
              <a:tblPr/>
              <a:tblGrid>
                <a:gridCol w="630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9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4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66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827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9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5.880.222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-1.613.899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4.651.272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2.343.477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238.737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1.943.117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8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1.943.117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1.943.117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9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2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4032</TotalTime>
  <Words>3080</Words>
  <Application>Microsoft Office PowerPoint</Application>
  <PresentationFormat>Presentación en pantalla (4:3)</PresentationFormat>
  <Paragraphs>1587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NOVIEMBRE DE 2020 PARTIDA 06: MINISTERIO DE RELACIONES EXTERIORES</vt:lpstr>
      <vt:lpstr>EJECUCIÓN ACUMULADA DE GASTOS A NOVIEMBRE DE 2020  PARTIDA 06 MINISTERIO DE RELACIONES EXTERIORES</vt:lpstr>
      <vt:lpstr>EJECUCIÓN ACUMULADA DE GASTOS A NOVIEMBRE DE 2020  PARTIDA 06 MINISTERIO DE RELACIONES EXTERIORES</vt:lpstr>
      <vt:lpstr>EJECUCIÓN ACUMULADA DE GASTOS A NOVIEMBRE DE 2020  PARTIDA 06 MINISTERIO DE RELACIONES EXTERIORES</vt:lpstr>
      <vt:lpstr>EJECUCIÓN ACUMULADA DE GASTOS A NOVIEMBRE DE 2020  PARTIDA 06 MINISTERIO DE RELACIONES EXTERIORES</vt:lpstr>
      <vt:lpstr>EJECUCIÓN ACUMULADA DE GASTOS A NOVIEMBRE DE 2020  PARTIDA 06 MINISTERIO DE RELACIONES EXTERIORES</vt:lpstr>
      <vt:lpstr>EJECUCIÓN ACUMULADA DE GASTOS A NOVIEMBRE DE 2020  PARTIDA 06 RESUMEN POR CAPÍTULOS</vt:lpstr>
      <vt:lpstr>EJECUCIÓN ACUMULADA DE GASTOS A NOVIEMBRE DE 2020  PARTIDA 06. CAPÍTULO 01. PROGRAMA 01: SECRETARÍA Y ADMINISTRACIÓN GENERAL Y SERVICIO EXTERIOR</vt:lpstr>
      <vt:lpstr>EJECUCIÓN ACUMULADA DE GASTOS A NOVIEMBRE DE 2020  PARTIDA 06. CAPÍTULO 03. PROGRAMA 01: DIRECCIÓN DE FRONTERAS Y LÍMITES DE ESTADO</vt:lpstr>
      <vt:lpstr>EJECUCIÓN ACUMULADA DE GASTOS A NOVIEMBRE DE 2020  PARTIDA 06. CAPÍTULO 04. PROGRAMA 01: INSTITUTO ANTÁRTICO CHILENO</vt:lpstr>
      <vt:lpstr>EJECUCIÓN ACUMULADA DE GASTOS A NOVIEMBRE DE 2020  PARTIDA 06. CAPÍTULO 05. PROGRAMA 01: AGENCIA DE COOPERACIÓN INTERNACIONAL DE CHILE</vt:lpstr>
      <vt:lpstr>EJECUCIÓN ACUMULADA DE GASTOS A NOVIEMBRE DE 2020  PARTIDA 06. CAPÍTULO 06. PROGRAMA 01: SUBSECRETARÍA DE RELACIONES ECONÓMICAS INTERNACIONALES</vt:lpstr>
      <vt:lpstr>EJECUCIÓN ACUMULADA DE GASTOS A NOVIEMBRE DE 2020  PARTIDA 06. CAPÍTULO 07. PROGRAMA 01: DIRECCIÓN GENERAL DE PROMOCIÓN DE EXPORTACIONES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328</cp:revision>
  <cp:lastPrinted>2019-06-03T14:10:49Z</cp:lastPrinted>
  <dcterms:created xsi:type="dcterms:W3CDTF">2016-06-23T13:38:47Z</dcterms:created>
  <dcterms:modified xsi:type="dcterms:W3CDTF">2021-01-08T00:18:20Z</dcterms:modified>
</cp:coreProperties>
</file>