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576-4DBC-A836-77FED932FF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806451612903226E-2"/>
                  <c:y val="-2.765508137320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EE-4507-818C-EB95DC6B4A5F}"/>
                </c:ext>
              </c:extLst>
            </c:dLbl>
            <c:dLbl>
              <c:idx val="1"/>
              <c:layout>
                <c:manualLayout>
                  <c:x val="3.7275985663082441E-2"/>
                  <c:y val="-3.687344183093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E-4507-818C-EB95DC6B4A5F}"/>
                </c:ext>
              </c:extLst>
            </c:dLbl>
            <c:dLbl>
              <c:idx val="2"/>
              <c:layout>
                <c:manualLayout>
                  <c:x val="3.440860215053753E-2"/>
                  <c:y val="-3.072786819244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EE-4507-818C-EB95DC6B4A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4695520"/>
        <c:axId val="304695912"/>
        <c:axId val="0"/>
      </c:bar3DChart>
      <c:catAx>
        <c:axId val="3046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4695912"/>
        <c:crosses val="autoZero"/>
        <c:auto val="1"/>
        <c:lblAlgn val="ctr"/>
        <c:lblOffset val="100"/>
        <c:noMultiLvlLbl val="0"/>
      </c:catAx>
      <c:valAx>
        <c:axId val="304695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469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22'!$C$35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22'!$D$35:$O$35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B-44FB-9179-973987AFC213}"/>
            </c:ext>
          </c:extLst>
        </c:ser>
        <c:ser>
          <c:idx val="1"/>
          <c:order val="1"/>
          <c:tx>
            <c:strRef>
              <c:f>'Partida 22'!$C$36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22'!$D$36:$O$36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B-44FB-9179-973987AFC213}"/>
            </c:ext>
          </c:extLst>
        </c:ser>
        <c:ser>
          <c:idx val="2"/>
          <c:order val="2"/>
          <c:tx>
            <c:strRef>
              <c:f>'Partida 22'!$C$37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22'!$D$37:$N$37</c:f>
              <c:numCache>
                <c:formatCode>0.0%</c:formatCode>
                <c:ptCount val="11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B-44FB-9179-973987AFC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1134496"/>
        <c:axId val="441138024"/>
      </c:barChart>
      <c:catAx>
        <c:axId val="44113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1138024"/>
        <c:crosses val="autoZero"/>
        <c:auto val="0"/>
        <c:lblAlgn val="ctr"/>
        <c:lblOffset val="100"/>
        <c:noMultiLvlLbl val="0"/>
      </c:catAx>
      <c:valAx>
        <c:axId val="44113802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11344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'Partida 22'!$C$31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22'!$D$31:$O$31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49-48D5-ACC2-45BF1C5B3699}"/>
            </c:ext>
          </c:extLst>
        </c:ser>
        <c:ser>
          <c:idx val="1"/>
          <c:order val="1"/>
          <c:tx>
            <c:strRef>
              <c:f>'Partida 22'!$C$32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22'!$D$32:$O$32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49-48D5-ACC2-45BF1C5B3699}"/>
            </c:ext>
          </c:extLst>
        </c:ser>
        <c:ser>
          <c:idx val="2"/>
          <c:order val="2"/>
          <c:tx>
            <c:strRef>
              <c:f>'Partida 22'!$C$33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49-48D5-ACC2-45BF1C5B3699}"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49-48D5-ACC2-45BF1C5B3699}"/>
                </c:ext>
              </c:extLst>
            </c:dLbl>
            <c:dLbl>
              <c:idx val="2"/>
              <c:layout>
                <c:manualLayout>
                  <c:x val="-6.9867026855561232E-2"/>
                  <c:y val="-1.777601764276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49-48D5-ACC2-45BF1C5B3699}"/>
                </c:ext>
              </c:extLst>
            </c:dLbl>
            <c:dLbl>
              <c:idx val="3"/>
              <c:layout>
                <c:manualLayout>
                  <c:x val="-6.995523220416161E-2"/>
                  <c:y val="-1.405333209088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49-48D5-ACC2-45BF1C5B3699}"/>
                </c:ext>
              </c:extLst>
            </c:dLbl>
            <c:dLbl>
              <c:idx val="4"/>
              <c:layout>
                <c:manualLayout>
                  <c:x val="-6.9602820115321845E-2"/>
                  <c:y val="-5.49814409293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49-48D5-ACC2-45BF1C5B3699}"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49-48D5-ACC2-45BF1C5B3699}"/>
                </c:ext>
              </c:extLst>
            </c:dLbl>
            <c:dLbl>
              <c:idx val="6"/>
              <c:layout>
                <c:manualLayout>
                  <c:x val="-8.8369070825211268E-2"/>
                  <c:y val="-1.972386587771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49-48D5-ACC2-45BF1C5B3699}"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49-48D5-ACC2-45BF1C5B3699}"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449-48D5-ACC2-45BF1C5B3699}"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49-48D5-ACC2-45BF1C5B3699}"/>
                </c:ext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449-48D5-ACC2-45BF1C5B36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22'!$D$33:$N$33</c:f>
              <c:numCache>
                <c:formatCode>0.0%</c:formatCode>
                <c:ptCount val="11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449-48D5-ACC2-45BF1C5B3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1137240"/>
        <c:axId val="441132144"/>
      </c:lineChart>
      <c:catAx>
        <c:axId val="441137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1132144"/>
        <c:crosses val="autoZero"/>
        <c:auto val="1"/>
        <c:lblAlgn val="ctr"/>
        <c:lblOffset val="100"/>
        <c:tickLblSkip val="1"/>
        <c:noMultiLvlLbl val="0"/>
      </c:catAx>
      <c:valAx>
        <c:axId val="4411321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11372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848023"/>
              </p:ext>
            </p:extLst>
          </p:nvPr>
        </p:nvGraphicFramePr>
        <p:xfrm>
          <a:off x="457200" y="1600200"/>
          <a:ext cx="3754760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62687"/>
              </p:ext>
            </p:extLst>
          </p:nvPr>
        </p:nvGraphicFramePr>
        <p:xfrm>
          <a:off x="4232506" y="1600200"/>
          <a:ext cx="4429125" cy="41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52078"/>
            <a:ext cx="80752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797213"/>
              </p:ext>
            </p:extLst>
          </p:nvPr>
        </p:nvGraphicFramePr>
        <p:xfrm>
          <a:off x="611560" y="1772816"/>
          <a:ext cx="792087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6A36E4D-8C92-4551-90D0-F5E1FF5D414A}"/>
              </a:ext>
            </a:extLst>
          </p:cNvPr>
          <p:cNvSpPr txBox="1">
            <a:spLocks/>
          </p:cNvSpPr>
          <p:nvPr/>
        </p:nvSpPr>
        <p:spPr>
          <a:xfrm>
            <a:off x="611560" y="5854285"/>
            <a:ext cx="7555000" cy="25816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56414"/>
            <a:ext cx="79870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160EC69-4D75-4889-9CCA-05EA290C91BE}"/>
              </a:ext>
            </a:extLst>
          </p:cNvPr>
          <p:cNvSpPr txBox="1">
            <a:spLocks/>
          </p:cNvSpPr>
          <p:nvPr/>
        </p:nvSpPr>
        <p:spPr>
          <a:xfrm>
            <a:off x="539552" y="6086557"/>
            <a:ext cx="7555000" cy="25816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239725"/>
              </p:ext>
            </p:extLst>
          </p:nvPr>
        </p:nvGraphicFramePr>
        <p:xfrm>
          <a:off x="539552" y="1844824"/>
          <a:ext cx="7848871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6015410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80010" y="1620868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0011" y="4653137"/>
            <a:ext cx="7764398" cy="39326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38ABCA-559B-4AD8-A146-63AC5106D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926825"/>
              </p:ext>
            </p:extLst>
          </p:nvPr>
        </p:nvGraphicFramePr>
        <p:xfrm>
          <a:off x="499320" y="2387144"/>
          <a:ext cx="7745089" cy="2265992"/>
        </p:xfrm>
        <a:graphic>
          <a:graphicData uri="http://schemas.openxmlformats.org/drawingml/2006/table">
            <a:tbl>
              <a:tblPr/>
              <a:tblGrid>
                <a:gridCol w="828995">
                  <a:extLst>
                    <a:ext uri="{9D8B030D-6E8A-4147-A177-3AD203B41FA5}">
                      <a16:colId xmlns:a16="http://schemas.microsoft.com/office/drawing/2014/main" val="3404718437"/>
                    </a:ext>
                  </a:extLst>
                </a:gridCol>
                <a:gridCol w="2517070">
                  <a:extLst>
                    <a:ext uri="{9D8B030D-6E8A-4147-A177-3AD203B41FA5}">
                      <a16:colId xmlns:a16="http://schemas.microsoft.com/office/drawing/2014/main" val="2972229242"/>
                    </a:ext>
                  </a:extLst>
                </a:gridCol>
                <a:gridCol w="895850">
                  <a:extLst>
                    <a:ext uri="{9D8B030D-6E8A-4147-A177-3AD203B41FA5}">
                      <a16:colId xmlns:a16="http://schemas.microsoft.com/office/drawing/2014/main" val="899785875"/>
                    </a:ext>
                  </a:extLst>
                </a:gridCol>
                <a:gridCol w="895850">
                  <a:extLst>
                    <a:ext uri="{9D8B030D-6E8A-4147-A177-3AD203B41FA5}">
                      <a16:colId xmlns:a16="http://schemas.microsoft.com/office/drawing/2014/main" val="1560120225"/>
                    </a:ext>
                  </a:extLst>
                </a:gridCol>
                <a:gridCol w="895850">
                  <a:extLst>
                    <a:ext uri="{9D8B030D-6E8A-4147-A177-3AD203B41FA5}">
                      <a16:colId xmlns:a16="http://schemas.microsoft.com/office/drawing/2014/main" val="1487299801"/>
                    </a:ext>
                  </a:extLst>
                </a:gridCol>
                <a:gridCol w="895850">
                  <a:extLst>
                    <a:ext uri="{9D8B030D-6E8A-4147-A177-3AD203B41FA5}">
                      <a16:colId xmlns:a16="http://schemas.microsoft.com/office/drawing/2014/main" val="3451859706"/>
                    </a:ext>
                  </a:extLst>
                </a:gridCol>
                <a:gridCol w="815624">
                  <a:extLst>
                    <a:ext uri="{9D8B030D-6E8A-4147-A177-3AD203B41FA5}">
                      <a16:colId xmlns:a16="http://schemas.microsoft.com/office/drawing/2014/main" val="2610927865"/>
                    </a:ext>
                  </a:extLst>
                </a:gridCol>
              </a:tblGrid>
              <a:tr h="17264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444926"/>
                  </a:ext>
                </a:extLst>
              </a:tr>
              <a:tr h="52873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714107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74045"/>
                  </a:ext>
                </a:extLst>
              </a:tr>
              <a:tr h="17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-399.537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8.728.580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38115"/>
                  </a:ext>
                </a:extLst>
              </a:tr>
              <a:tr h="17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64573"/>
                  </a:ext>
                </a:extLst>
              </a:tr>
              <a:tr h="17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782678"/>
                  </a:ext>
                </a:extLst>
              </a:tr>
              <a:tr h="17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270158"/>
                  </a:ext>
                </a:extLst>
              </a:tr>
              <a:tr h="17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434166"/>
                  </a:ext>
                </a:extLst>
              </a:tr>
              <a:tr h="17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29939"/>
                  </a:ext>
                </a:extLst>
              </a:tr>
              <a:tr h="17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97494"/>
                  </a:ext>
                </a:extLst>
              </a:tr>
              <a:tr h="172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248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87323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45392" y="5970677"/>
            <a:ext cx="7555000" cy="258168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771871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ACCF835-4D95-4C1B-969B-65F34E9D8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18924"/>
              </p:ext>
            </p:extLst>
          </p:nvPr>
        </p:nvGraphicFramePr>
        <p:xfrm>
          <a:off x="539552" y="2232795"/>
          <a:ext cx="7554999" cy="1513161"/>
        </p:xfrm>
        <a:graphic>
          <a:graphicData uri="http://schemas.openxmlformats.org/drawingml/2006/table">
            <a:tbl>
              <a:tblPr/>
              <a:tblGrid>
                <a:gridCol w="799976">
                  <a:extLst>
                    <a:ext uri="{9D8B030D-6E8A-4147-A177-3AD203B41FA5}">
                      <a16:colId xmlns:a16="http://schemas.microsoft.com/office/drawing/2014/main" val="2772586665"/>
                    </a:ext>
                  </a:extLst>
                </a:gridCol>
                <a:gridCol w="295513">
                  <a:extLst>
                    <a:ext uri="{9D8B030D-6E8A-4147-A177-3AD203B41FA5}">
                      <a16:colId xmlns:a16="http://schemas.microsoft.com/office/drawing/2014/main" val="3059078650"/>
                    </a:ext>
                  </a:extLst>
                </a:gridCol>
                <a:gridCol w="2543209">
                  <a:extLst>
                    <a:ext uri="{9D8B030D-6E8A-4147-A177-3AD203B41FA5}">
                      <a16:colId xmlns:a16="http://schemas.microsoft.com/office/drawing/2014/main" val="322370728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914672220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1021352866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327525473"/>
                    </a:ext>
                  </a:extLst>
                </a:gridCol>
                <a:gridCol w="799976">
                  <a:extLst>
                    <a:ext uri="{9D8B030D-6E8A-4147-A177-3AD203B41FA5}">
                      <a16:colId xmlns:a16="http://schemas.microsoft.com/office/drawing/2014/main" val="505317513"/>
                    </a:ext>
                  </a:extLst>
                </a:gridCol>
                <a:gridCol w="716397">
                  <a:extLst>
                    <a:ext uri="{9D8B030D-6E8A-4147-A177-3AD203B41FA5}">
                      <a16:colId xmlns:a16="http://schemas.microsoft.com/office/drawing/2014/main" val="842708509"/>
                    </a:ext>
                  </a:extLst>
                </a:gridCol>
              </a:tblGrid>
              <a:tr h="15226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176888"/>
                  </a:ext>
                </a:extLst>
              </a:tr>
              <a:tr h="466320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0152"/>
                  </a:ext>
                </a:extLst>
              </a:tr>
              <a:tr h="19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12.891.700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08076"/>
                  </a:ext>
                </a:extLst>
              </a:tr>
              <a:tr h="256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8.771.132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7.270.803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47550"/>
                  </a:ext>
                </a:extLst>
              </a:tr>
              <a:tr h="21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71393"/>
                  </a:ext>
                </a:extLst>
              </a:tr>
              <a:tr h="218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99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1" y="1711776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685"/>
              </p:ext>
            </p:extLst>
          </p:nvPr>
        </p:nvGraphicFramePr>
        <p:xfrm>
          <a:off x="606378" y="2044669"/>
          <a:ext cx="7942833" cy="4129122"/>
        </p:xfrm>
        <a:graphic>
          <a:graphicData uri="http://schemas.openxmlformats.org/drawingml/2006/table">
            <a:tbl>
              <a:tblPr/>
              <a:tblGrid>
                <a:gridCol w="72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9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5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7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3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8.771.132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-578.752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7.270.803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7.531.304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-437.830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6.464.096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1.097.292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-140.367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720.806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55.485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-11.758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-6.855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5911" y="5901320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348" y="774117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911" y="1612874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5911" y="488019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075A5C5-B3BE-4D45-B86D-20E4EF958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075933"/>
              </p:ext>
            </p:extLst>
          </p:nvPr>
        </p:nvGraphicFramePr>
        <p:xfrm>
          <a:off x="535911" y="2057261"/>
          <a:ext cx="7848876" cy="2796197"/>
        </p:xfrm>
        <a:graphic>
          <a:graphicData uri="http://schemas.openxmlformats.org/drawingml/2006/table">
            <a:tbl>
              <a:tblPr/>
              <a:tblGrid>
                <a:gridCol w="821038">
                  <a:extLst>
                    <a:ext uri="{9D8B030D-6E8A-4147-A177-3AD203B41FA5}">
                      <a16:colId xmlns:a16="http://schemas.microsoft.com/office/drawing/2014/main" val="3663629661"/>
                    </a:ext>
                  </a:extLst>
                </a:gridCol>
                <a:gridCol w="303294">
                  <a:extLst>
                    <a:ext uri="{9D8B030D-6E8A-4147-A177-3AD203B41FA5}">
                      <a16:colId xmlns:a16="http://schemas.microsoft.com/office/drawing/2014/main" val="1398416404"/>
                    </a:ext>
                  </a:extLst>
                </a:gridCol>
                <a:gridCol w="303294">
                  <a:extLst>
                    <a:ext uri="{9D8B030D-6E8A-4147-A177-3AD203B41FA5}">
                      <a16:colId xmlns:a16="http://schemas.microsoft.com/office/drawing/2014/main" val="553532677"/>
                    </a:ext>
                  </a:extLst>
                </a:gridCol>
                <a:gridCol w="2401840">
                  <a:extLst>
                    <a:ext uri="{9D8B030D-6E8A-4147-A177-3AD203B41FA5}">
                      <a16:colId xmlns:a16="http://schemas.microsoft.com/office/drawing/2014/main" val="3360326584"/>
                    </a:ext>
                  </a:extLst>
                </a:gridCol>
                <a:gridCol w="821038">
                  <a:extLst>
                    <a:ext uri="{9D8B030D-6E8A-4147-A177-3AD203B41FA5}">
                      <a16:colId xmlns:a16="http://schemas.microsoft.com/office/drawing/2014/main" val="1544103303"/>
                    </a:ext>
                  </a:extLst>
                </a:gridCol>
                <a:gridCol w="821038">
                  <a:extLst>
                    <a:ext uri="{9D8B030D-6E8A-4147-A177-3AD203B41FA5}">
                      <a16:colId xmlns:a16="http://schemas.microsoft.com/office/drawing/2014/main" val="2237643869"/>
                    </a:ext>
                  </a:extLst>
                </a:gridCol>
                <a:gridCol w="821038">
                  <a:extLst>
                    <a:ext uri="{9D8B030D-6E8A-4147-A177-3AD203B41FA5}">
                      <a16:colId xmlns:a16="http://schemas.microsoft.com/office/drawing/2014/main" val="1414691"/>
                    </a:ext>
                  </a:extLst>
                </a:gridCol>
                <a:gridCol w="821038">
                  <a:extLst>
                    <a:ext uri="{9D8B030D-6E8A-4147-A177-3AD203B41FA5}">
                      <a16:colId xmlns:a16="http://schemas.microsoft.com/office/drawing/2014/main" val="700395885"/>
                    </a:ext>
                  </a:extLst>
                </a:gridCol>
                <a:gridCol w="735258">
                  <a:extLst>
                    <a:ext uri="{9D8B030D-6E8A-4147-A177-3AD203B41FA5}">
                      <a16:colId xmlns:a16="http://schemas.microsoft.com/office/drawing/2014/main" val="3813248632"/>
                    </a:ext>
                  </a:extLst>
                </a:gridCol>
              </a:tblGrid>
              <a:tr h="1521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175366"/>
                  </a:ext>
                </a:extLst>
              </a:tr>
              <a:tr h="4660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574945"/>
                  </a:ext>
                </a:extLst>
              </a:tr>
              <a:tr h="199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2.725.593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68570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088402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581.666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80148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88103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331651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505237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17769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83451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44447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571038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425241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16266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146810"/>
                  </a:ext>
                </a:extLst>
              </a:tr>
              <a:tr h="152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93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919217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4225" y="820101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09" y="1889312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46423"/>
              </p:ext>
            </p:extLst>
          </p:nvPr>
        </p:nvGraphicFramePr>
        <p:xfrm>
          <a:off x="593131" y="2420887"/>
          <a:ext cx="7856726" cy="1674657"/>
        </p:xfrm>
        <a:graphic>
          <a:graphicData uri="http://schemas.openxmlformats.org/drawingml/2006/table">
            <a:tbl>
              <a:tblPr/>
              <a:tblGrid>
                <a:gridCol w="842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4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2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9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6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0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1.264.655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1.071.617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1228</Words>
  <Application>Microsoft Office PowerPoint</Application>
  <PresentationFormat>Presentación en pantalla (4:3)</PresentationFormat>
  <Paragraphs>536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EJECUCIÓN ACUMULADA DE GASTOS PRESUPUESTARIOS AL MES DE NOVIEMBRE DE 2020 PARTIDA 22: MINISTERIO SECRETARÍA DE LA PRESIDENCIA</vt:lpstr>
      <vt:lpstr>EJECUCIÓN ACUMULADA DE GASTOS A NOVIEMBRE DE 2020  PARTIDA 22 MINISTERIO SECRETARÍA GENERAL DE LA PRESIDENCIA</vt:lpstr>
      <vt:lpstr>EJECUCIÓN ACUMULADA DE GASTOS A NOVIEMBRE DE 2020  PARTIDA 22 MINISTERIO SECRETARÍA GENERAL DE LA PRESIDENCIA</vt:lpstr>
      <vt:lpstr>COMPORTAMIENTO DE LA EJECUCIÓN ACUMULADA DE GASTOS A NOVIEMBRE DE 2020  PARTIDA 22 MINISTERIO SECRETARÍA GENERAL DE LA PRESIDENCIA</vt:lpstr>
      <vt:lpstr>EJECUCIÓN ACUMULADA DE GASTOS A NOVIEMBRE DE 2020  PARTIDA 22 MINISTERIO SECRETARÍA GENERAL DE LA PRESIDENCIA</vt:lpstr>
      <vt:lpstr>EJECUCIÓN ACUMULADA DE GASTOS A NOVIEMBRE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Presupuesto</cp:lastModifiedBy>
  <cp:revision>15</cp:revision>
  <dcterms:created xsi:type="dcterms:W3CDTF">2019-11-13T19:07:15Z</dcterms:created>
  <dcterms:modified xsi:type="dcterms:W3CDTF">2021-01-07T19:36:50Z</dcterms:modified>
</cp:coreProperties>
</file>