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8" r:id="rId4"/>
    <p:sldId id="305" r:id="rId5"/>
    <p:sldId id="306" r:id="rId6"/>
    <p:sldId id="264" r:id="rId7"/>
    <p:sldId id="308" r:id="rId8"/>
    <p:sldId id="302" r:id="rId9"/>
    <p:sldId id="309" r:id="rId10"/>
    <p:sldId id="303" r:id="rId11"/>
    <p:sldId id="299" r:id="rId12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DB8-4022-8056-C870536F585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DB8-4022-8056-C870536F585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DB8-4022-8056-C870536F585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DB8-4022-8056-C870536F585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'[25.xlsx]Partida 25'!$C$61:$C$64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'[25.xlsx]Partida 25'!$D$61:$D$64</c:f>
              <c:numCache>
                <c:formatCode>#,##0</c:formatCode>
                <c:ptCount val="4"/>
                <c:pt idx="0">
                  <c:v>34243167</c:v>
                </c:pt>
                <c:pt idx="1">
                  <c:v>11479319</c:v>
                </c:pt>
                <c:pt idx="2">
                  <c:v>10170630</c:v>
                </c:pt>
                <c:pt idx="3">
                  <c:v>1600787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C3-4058-B7B9-62AF69E387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 de Presupuesto Inicial por Programas</a:t>
            </a:r>
            <a:endParaRPr lang="es-CL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503105861767279"/>
          <c:y val="0.14087962962962963"/>
          <c:w val="0.82441338582677171"/>
          <c:h val="0.70121864975211434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3333333333333332E-3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09-41F4-AB5C-411EDF465447}"/>
                </c:ext>
              </c:extLst>
            </c:dLbl>
            <c:dLbl>
              <c:idx val="1"/>
              <c:layout>
                <c:manualLayout>
                  <c:x val="0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09-41F4-AB5C-411EDF465447}"/>
                </c:ext>
              </c:extLst>
            </c:dLbl>
            <c:dLbl>
              <c:idx val="2"/>
              <c:layout>
                <c:manualLayout>
                  <c:x val="1.6666666666666666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09-41F4-AB5C-411EDF4654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'[25.xlsx]Resumen Capítulos '!$AI$6:$AI$8</c:f>
              <c:strCache>
                <c:ptCount val="3"/>
                <c:pt idx="0">
                  <c:v>Subsecretaría del Medio Ambiente</c:v>
                </c:pt>
                <c:pt idx="1">
                  <c:v>Servicio de Evaluación Ambiental</c:v>
                </c:pt>
                <c:pt idx="2">
                  <c:v>Superintendencia del Medio Ambiente</c:v>
                </c:pt>
              </c:strCache>
            </c:strRef>
          </c:cat>
          <c:val>
            <c:numRef>
              <c:f>'[25.xlsx]Resumen Capítulos '!$AJ$6:$AJ$8</c:f>
              <c:numCache>
                <c:formatCode>#,##0_ ;[Red]\-#,##0\ </c:formatCode>
                <c:ptCount val="3"/>
                <c:pt idx="0">
                  <c:v>33386262</c:v>
                </c:pt>
                <c:pt idx="1">
                  <c:v>14911922</c:v>
                </c:pt>
                <c:pt idx="2">
                  <c:v>12426611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09-41F4-AB5C-411EDF4654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0518016"/>
        <c:axId val="310520760"/>
        <c:axId val="0"/>
      </c:bar3DChart>
      <c:catAx>
        <c:axId val="310518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10520760"/>
        <c:crosses val="autoZero"/>
        <c:auto val="1"/>
        <c:lblAlgn val="ctr"/>
        <c:lblOffset val="100"/>
        <c:noMultiLvlLbl val="0"/>
      </c:catAx>
      <c:valAx>
        <c:axId val="310520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10518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2018 - 2019 - 2020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25'!$C$35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  <a:ln>
              <a:solidFill>
                <a:srgbClr val="9BBB59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25'!$D$34:$O$34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25'!$D$35:$O$35</c:f>
              <c:numCache>
                <c:formatCode>0.0%</c:formatCode>
                <c:ptCount val="12"/>
                <c:pt idx="0">
                  <c:v>5.3999999999999999E-2</c:v>
                </c:pt>
                <c:pt idx="1">
                  <c:v>5.1999999999999998E-2</c:v>
                </c:pt>
                <c:pt idx="2">
                  <c:v>8.7999999999999995E-2</c:v>
                </c:pt>
                <c:pt idx="3">
                  <c:v>7.1999999999999995E-2</c:v>
                </c:pt>
                <c:pt idx="4">
                  <c:v>6.6000000000000003E-2</c:v>
                </c:pt>
                <c:pt idx="5">
                  <c:v>0.08</c:v>
                </c:pt>
                <c:pt idx="6">
                  <c:v>6.4000000000000001E-2</c:v>
                </c:pt>
                <c:pt idx="7">
                  <c:v>7.4999999999999997E-2</c:v>
                </c:pt>
                <c:pt idx="8">
                  <c:v>9.2999999999999999E-2</c:v>
                </c:pt>
                <c:pt idx="9">
                  <c:v>8.1000000000000003E-2</c:v>
                </c:pt>
                <c:pt idx="10">
                  <c:v>8.5000000000000006E-2</c:v>
                </c:pt>
                <c:pt idx="11">
                  <c:v>0.187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44-442F-B20D-E62E7D6D0A49}"/>
            </c:ext>
          </c:extLst>
        </c:ser>
        <c:ser>
          <c:idx val="1"/>
          <c:order val="1"/>
          <c:tx>
            <c:strRef>
              <c:f>'Partida 25'!$C$36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  <a:ln>
              <a:solidFill>
                <a:srgbClr val="4F81B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25'!$D$34:$O$34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25'!$D$36:$O$36</c:f>
              <c:numCache>
                <c:formatCode>0.0%</c:formatCode>
                <c:ptCount val="12"/>
                <c:pt idx="0">
                  <c:v>5.3696579100964793E-2</c:v>
                </c:pt>
                <c:pt idx="1">
                  <c:v>5.4080495431206098E-2</c:v>
                </c:pt>
                <c:pt idx="2">
                  <c:v>9.1615947666138217E-2</c:v>
                </c:pt>
                <c:pt idx="3">
                  <c:v>6.8362260798616376E-2</c:v>
                </c:pt>
                <c:pt idx="4">
                  <c:v>5.1200474101165148E-2</c:v>
                </c:pt>
                <c:pt idx="5">
                  <c:v>0.23365302265805596</c:v>
                </c:pt>
                <c:pt idx="6">
                  <c:v>4.8591402796027729E-2</c:v>
                </c:pt>
                <c:pt idx="7">
                  <c:v>5.5024224094885582E-2</c:v>
                </c:pt>
                <c:pt idx="8">
                  <c:v>0.10800684057455731</c:v>
                </c:pt>
                <c:pt idx="9">
                  <c:v>0.10757381096961534</c:v>
                </c:pt>
                <c:pt idx="10">
                  <c:v>8.7466814619752795E-2</c:v>
                </c:pt>
                <c:pt idx="11">
                  <c:v>0.1153228921979661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44-442F-B20D-E62E7D6D0A49}"/>
            </c:ext>
          </c:extLst>
        </c:ser>
        <c:ser>
          <c:idx val="2"/>
          <c:order val="2"/>
          <c:tx>
            <c:strRef>
              <c:f>'Partida 25'!$C$37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  <a:ln>
              <a:solidFill>
                <a:srgbClr val="C0504D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25'!$D$34:$O$34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25'!$D$37:$N$37</c:f>
              <c:numCache>
                <c:formatCode>0.0%</c:formatCode>
                <c:ptCount val="11"/>
                <c:pt idx="0">
                  <c:v>4.9990601038669626E-2</c:v>
                </c:pt>
                <c:pt idx="1">
                  <c:v>7.0657576245443193E-2</c:v>
                </c:pt>
                <c:pt idx="2">
                  <c:v>8.3339101526710591E-2</c:v>
                </c:pt>
                <c:pt idx="3">
                  <c:v>6.3688735684575434E-2</c:v>
                </c:pt>
                <c:pt idx="4">
                  <c:v>6.744858436359831E-2</c:v>
                </c:pt>
                <c:pt idx="5">
                  <c:v>8.8290127505086205E-2</c:v>
                </c:pt>
                <c:pt idx="6">
                  <c:v>6.4869298467868181E-2</c:v>
                </c:pt>
                <c:pt idx="7">
                  <c:v>7.0624217260584682E-2</c:v>
                </c:pt>
                <c:pt idx="8">
                  <c:v>0.11780805758023258</c:v>
                </c:pt>
                <c:pt idx="9">
                  <c:v>8.064190539980319E-2</c:v>
                </c:pt>
                <c:pt idx="10">
                  <c:v>9.011309761962627E-2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44-442F-B20D-E62E7D6D0A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33855328"/>
        <c:axId val="433855720"/>
      </c:barChart>
      <c:catAx>
        <c:axId val="43385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33855720"/>
        <c:crosses val="autoZero"/>
        <c:auto val="0"/>
        <c:lblAlgn val="ctr"/>
        <c:lblOffset val="100"/>
        <c:noMultiLvlLbl val="0"/>
      </c:catAx>
      <c:valAx>
        <c:axId val="43385572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3385532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 2018 - 2019 - 2020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258898428656869"/>
          <c:y val="0.13862224668724918"/>
          <c:w val="0.87732313121876715"/>
          <c:h val="0.61578696279986278"/>
        </c:manualLayout>
      </c:layout>
      <c:lineChart>
        <c:grouping val="standard"/>
        <c:varyColors val="0"/>
        <c:ser>
          <c:idx val="0"/>
          <c:order val="0"/>
          <c:tx>
            <c:strRef>
              <c:f>'Partida 25'!$C$31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25'!$D$31:$O$31</c:f>
              <c:numCache>
                <c:formatCode>0.0%</c:formatCode>
                <c:ptCount val="12"/>
                <c:pt idx="0">
                  <c:v>5.3999999999999999E-2</c:v>
                </c:pt>
                <c:pt idx="1">
                  <c:v>0.106</c:v>
                </c:pt>
                <c:pt idx="2">
                  <c:v>0.193</c:v>
                </c:pt>
                <c:pt idx="3">
                  <c:v>0.26500000000000001</c:v>
                </c:pt>
                <c:pt idx="4">
                  <c:v>0.33100000000000002</c:v>
                </c:pt>
                <c:pt idx="5">
                  <c:v>0.41099999999999998</c:v>
                </c:pt>
                <c:pt idx="6">
                  <c:v>0.48799999999999999</c:v>
                </c:pt>
                <c:pt idx="7">
                  <c:v>0.56499999999999995</c:v>
                </c:pt>
                <c:pt idx="8">
                  <c:v>0.65800000000000003</c:v>
                </c:pt>
                <c:pt idx="9">
                  <c:v>0.73799999999999999</c:v>
                </c:pt>
                <c:pt idx="10">
                  <c:v>0.82199999999999995</c:v>
                </c:pt>
                <c:pt idx="11">
                  <c:v>0.98199999999999998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045-485A-88F7-F2E7880E94D2}"/>
            </c:ext>
          </c:extLst>
        </c:ser>
        <c:ser>
          <c:idx val="1"/>
          <c:order val="1"/>
          <c:tx>
            <c:strRef>
              <c:f>'Partida 25'!$C$32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25'!$D$32:$O$32</c:f>
              <c:numCache>
                <c:formatCode>0.0%</c:formatCode>
                <c:ptCount val="12"/>
                <c:pt idx="0">
                  <c:v>5.3696579100964793E-2</c:v>
                </c:pt>
                <c:pt idx="1">
                  <c:v>0.10777707453217089</c:v>
                </c:pt>
                <c:pt idx="2">
                  <c:v>0.19898350215564234</c:v>
                </c:pt>
                <c:pt idx="3">
                  <c:v>0.26648467363945477</c:v>
                </c:pt>
                <c:pt idx="4">
                  <c:v>0.24247706466890712</c:v>
                </c:pt>
                <c:pt idx="5">
                  <c:v>0.47613008732696305</c:v>
                </c:pt>
                <c:pt idx="6">
                  <c:v>0.5116913489043915</c:v>
                </c:pt>
                <c:pt idx="7">
                  <c:v>0.56660274795050858</c:v>
                </c:pt>
                <c:pt idx="8">
                  <c:v>0.67460958852506581</c:v>
                </c:pt>
                <c:pt idx="9">
                  <c:v>0.78218339949468119</c:v>
                </c:pt>
                <c:pt idx="10">
                  <c:v>0.86965021411443399</c:v>
                </c:pt>
                <c:pt idx="11">
                  <c:v>0.99145128569402918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045-485A-88F7-F2E7880E94D2}"/>
            </c:ext>
          </c:extLst>
        </c:ser>
        <c:ser>
          <c:idx val="2"/>
          <c:order val="2"/>
          <c:tx>
            <c:strRef>
              <c:f>'Partida 25'!$C$33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504D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0450450450450449E-2"/>
                  <c:y val="-2.0263424518743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045-485A-88F7-F2E7880E94D2}"/>
                </c:ext>
              </c:extLst>
            </c:dLbl>
            <c:dLbl>
              <c:idx val="1"/>
              <c:layout>
                <c:manualLayout>
                  <c:x val="-6.966966966966967E-2"/>
                  <c:y val="-2.0263424518743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045-485A-88F7-F2E7880E94D2}"/>
                </c:ext>
              </c:extLst>
            </c:dLbl>
            <c:dLbl>
              <c:idx val="2"/>
              <c:layout>
                <c:manualLayout>
                  <c:x val="-8.408408408408409E-2"/>
                  <c:y val="-8.10536980749754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045-485A-88F7-F2E7880E94D2}"/>
                </c:ext>
              </c:extLst>
            </c:dLbl>
            <c:dLbl>
              <c:idx val="3"/>
              <c:layout>
                <c:manualLayout>
                  <c:x val="-7.4474474474474514E-2"/>
                  <c:y val="-7.429836493434159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045-485A-88F7-F2E7880E94D2}"/>
                </c:ext>
              </c:extLst>
            </c:dLbl>
            <c:dLbl>
              <c:idx val="4"/>
              <c:layout>
                <c:manualLayout>
                  <c:x val="-6.006006006006015E-2"/>
                  <c:y val="-2.43161094224924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045-485A-88F7-F2E7880E94D2}"/>
                </c:ext>
              </c:extLst>
            </c:dLbl>
            <c:dLbl>
              <c:idx val="5"/>
              <c:layout>
                <c:manualLayout>
                  <c:x val="-6.006006006006006E-2"/>
                  <c:y val="-8.10536980749746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045-485A-88F7-F2E7880E94D2}"/>
                </c:ext>
              </c:extLst>
            </c:dLbl>
            <c:dLbl>
              <c:idx val="6"/>
              <c:layout>
                <c:manualLayout>
                  <c:x val="-3.6036036036036126E-2"/>
                  <c:y val="-4.45795339412360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045-485A-88F7-F2E7880E94D2}"/>
                </c:ext>
              </c:extLst>
            </c:dLbl>
            <c:dLbl>
              <c:idx val="7"/>
              <c:layout>
                <c:manualLayout>
                  <c:x val="-4.0840840840840838E-2"/>
                  <c:y val="-3.6474164133738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045-485A-88F7-F2E7880E94D2}"/>
                </c:ext>
              </c:extLst>
            </c:dLbl>
            <c:dLbl>
              <c:idx val="8"/>
              <c:layout>
                <c:manualLayout>
                  <c:x val="-5.7657657657657659E-2"/>
                  <c:y val="-1.6210739614994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045-485A-88F7-F2E7880E94D2}"/>
                </c:ext>
              </c:extLst>
            </c:dLbl>
            <c:dLbl>
              <c:idx val="9"/>
              <c:layout>
                <c:manualLayout>
                  <c:x val="-7.2072072072072155E-2"/>
                  <c:y val="-1.6210739614994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045-485A-88F7-F2E7880E94D2}"/>
                </c:ext>
              </c:extLst>
            </c:dLbl>
            <c:dLbl>
              <c:idx val="10"/>
              <c:layout>
                <c:manualLayout>
                  <c:x val="-6.966966966966967E-2"/>
                  <c:y val="-1.6210739614994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045-485A-88F7-F2E7880E94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25'!$D$30:$O$30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25'!$D$33:$N$33</c:f>
              <c:numCache>
                <c:formatCode>0.0%</c:formatCode>
                <c:ptCount val="11"/>
                <c:pt idx="0">
                  <c:v>4.9990601038669626E-2</c:v>
                </c:pt>
                <c:pt idx="1">
                  <c:v>0.11999447678509106</c:v>
                </c:pt>
                <c:pt idx="2">
                  <c:v>0.20324800229138301</c:v>
                </c:pt>
                <c:pt idx="3">
                  <c:v>0.27105588264735025</c:v>
                </c:pt>
                <c:pt idx="4">
                  <c:v>0.34807716664696398</c:v>
                </c:pt>
                <c:pt idx="5">
                  <c:v>0.43636729415205017</c:v>
                </c:pt>
                <c:pt idx="6">
                  <c:v>0.50083265109069897</c:v>
                </c:pt>
                <c:pt idx="7">
                  <c:v>0.57145686835128362</c:v>
                </c:pt>
                <c:pt idx="8">
                  <c:v>0.66545965425717968</c:v>
                </c:pt>
                <c:pt idx="9">
                  <c:v>0.74669243299070387</c:v>
                </c:pt>
                <c:pt idx="10">
                  <c:v>0.83680553061033014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5045-485A-88F7-F2E7880E94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2574024"/>
        <c:axId val="433854544"/>
      </c:lineChart>
      <c:catAx>
        <c:axId val="332574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33854544"/>
        <c:crosses val="autoZero"/>
        <c:auto val="1"/>
        <c:lblAlgn val="ctr"/>
        <c:lblOffset val="100"/>
        <c:tickLblSkip val="1"/>
        <c:noMultiLvlLbl val="0"/>
      </c:catAx>
      <c:valAx>
        <c:axId val="43385454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3257402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0" y="0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07-01-2021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1" tIns="46425" rIns="92851" bIns="4642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1" tIns="46425" rIns="92851" bIns="4642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0" y="8893296"/>
            <a:ext cx="3066733" cy="468154"/>
          </a:xfrm>
          <a:prstGeom prst="rect">
            <a:avLst/>
          </a:prstGeom>
        </p:spPr>
        <p:txBody>
          <a:bodyPr vert="horz" lIns="92851" tIns="46425" rIns="92851" bIns="46425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5399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07-01-2021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07-01-2021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07-01-2021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07-01-2021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EA42A0F-73C0-44E1-A9A0-753DE102D01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07-01-2021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2134A48-332F-4EEB-B18D-34B72C3DC7B9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6529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NOVIEMBRE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25: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MEDIO AMBIENTE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diciembre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7392" y="6175078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46335" y="824776"/>
            <a:ext cx="786956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SUPERINTENDENCIA DEL MEDIO AMBIENTE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6334" y="1562590"/>
            <a:ext cx="7790769" cy="2322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6EAA69E6-39B1-4994-9994-450BF76FB4A2}"/>
              </a:ext>
            </a:extLst>
          </p:cNvPr>
          <p:cNvSpPr txBox="1">
            <a:spLocks/>
          </p:cNvSpPr>
          <p:nvPr/>
        </p:nvSpPr>
        <p:spPr>
          <a:xfrm>
            <a:off x="527392" y="5686108"/>
            <a:ext cx="7869561" cy="39808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336CBC8-6F96-464E-82DF-128CC40E5F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096419"/>
              </p:ext>
            </p:extLst>
          </p:nvPr>
        </p:nvGraphicFramePr>
        <p:xfrm>
          <a:off x="549798" y="1904839"/>
          <a:ext cx="7825023" cy="3781269"/>
        </p:xfrm>
        <a:graphic>
          <a:graphicData uri="http://schemas.openxmlformats.org/drawingml/2006/table">
            <a:tbl>
              <a:tblPr/>
              <a:tblGrid>
                <a:gridCol w="367372">
                  <a:extLst>
                    <a:ext uri="{9D8B030D-6E8A-4147-A177-3AD203B41FA5}">
                      <a16:colId xmlns:a16="http://schemas.microsoft.com/office/drawing/2014/main" val="1594884244"/>
                    </a:ext>
                  </a:extLst>
                </a:gridCol>
                <a:gridCol w="367372">
                  <a:extLst>
                    <a:ext uri="{9D8B030D-6E8A-4147-A177-3AD203B41FA5}">
                      <a16:colId xmlns:a16="http://schemas.microsoft.com/office/drawing/2014/main" val="1650155086"/>
                    </a:ext>
                  </a:extLst>
                </a:gridCol>
                <a:gridCol w="367372">
                  <a:extLst>
                    <a:ext uri="{9D8B030D-6E8A-4147-A177-3AD203B41FA5}">
                      <a16:colId xmlns:a16="http://schemas.microsoft.com/office/drawing/2014/main" val="1024800824"/>
                    </a:ext>
                  </a:extLst>
                </a:gridCol>
                <a:gridCol w="2527519">
                  <a:extLst>
                    <a:ext uri="{9D8B030D-6E8A-4147-A177-3AD203B41FA5}">
                      <a16:colId xmlns:a16="http://schemas.microsoft.com/office/drawing/2014/main" val="38791862"/>
                    </a:ext>
                  </a:extLst>
                </a:gridCol>
                <a:gridCol w="852303">
                  <a:extLst>
                    <a:ext uri="{9D8B030D-6E8A-4147-A177-3AD203B41FA5}">
                      <a16:colId xmlns:a16="http://schemas.microsoft.com/office/drawing/2014/main" val="2089648654"/>
                    </a:ext>
                  </a:extLst>
                </a:gridCol>
                <a:gridCol w="782502">
                  <a:extLst>
                    <a:ext uri="{9D8B030D-6E8A-4147-A177-3AD203B41FA5}">
                      <a16:colId xmlns:a16="http://schemas.microsoft.com/office/drawing/2014/main" val="1367546651"/>
                    </a:ext>
                  </a:extLst>
                </a:gridCol>
                <a:gridCol w="826587">
                  <a:extLst>
                    <a:ext uri="{9D8B030D-6E8A-4147-A177-3AD203B41FA5}">
                      <a16:colId xmlns:a16="http://schemas.microsoft.com/office/drawing/2014/main" val="2734029466"/>
                    </a:ext>
                  </a:extLst>
                </a:gridCol>
                <a:gridCol w="837608">
                  <a:extLst>
                    <a:ext uri="{9D8B030D-6E8A-4147-A177-3AD203B41FA5}">
                      <a16:colId xmlns:a16="http://schemas.microsoft.com/office/drawing/2014/main" val="1625962828"/>
                    </a:ext>
                  </a:extLst>
                </a:gridCol>
                <a:gridCol w="896388">
                  <a:extLst>
                    <a:ext uri="{9D8B030D-6E8A-4147-A177-3AD203B41FA5}">
                      <a16:colId xmlns:a16="http://schemas.microsoft.com/office/drawing/2014/main" val="1225387789"/>
                    </a:ext>
                  </a:extLst>
                </a:gridCol>
              </a:tblGrid>
              <a:tr h="1535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327773"/>
                  </a:ext>
                </a:extLst>
              </a:tr>
              <a:tr h="4702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239974"/>
                  </a:ext>
                </a:extLst>
              </a:tr>
              <a:tr h="20154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12.426.611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13.415.519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11.673.650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767114"/>
                  </a:ext>
                </a:extLst>
              </a:tr>
              <a:tr h="153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8.947.280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9.541.332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8.646.055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513253"/>
                  </a:ext>
                </a:extLst>
              </a:tr>
              <a:tr h="153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1.915.308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1.667.593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-247.715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1.338.103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23449"/>
                  </a:ext>
                </a:extLst>
              </a:tr>
              <a:tr h="153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1.199.212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1.388.792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950.323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335333"/>
                  </a:ext>
                </a:extLst>
              </a:tr>
              <a:tr h="153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1.199.212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1.388.792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950.323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109494"/>
                  </a:ext>
                </a:extLst>
              </a:tr>
              <a:tr h="153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Fiscalización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870.120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635.797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997682"/>
                  </a:ext>
                </a:extLst>
              </a:tr>
              <a:tr h="153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de Alta Complejidad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520.392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314.526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097459"/>
                  </a:ext>
                </a:extLst>
              </a:tr>
              <a:tr h="153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505.386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482512"/>
                  </a:ext>
                </a:extLst>
              </a:tr>
              <a:tr h="153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505.386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188941"/>
                  </a:ext>
                </a:extLst>
              </a:tr>
              <a:tr h="153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345383"/>
                  </a:ext>
                </a:extLst>
              </a:tr>
              <a:tr h="3071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343393"/>
                  </a:ext>
                </a:extLst>
              </a:tr>
              <a:tr h="153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363.811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305.951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227.318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383694"/>
                  </a:ext>
                </a:extLst>
              </a:tr>
              <a:tr h="153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517212"/>
                  </a:ext>
                </a:extLst>
              </a:tr>
              <a:tr h="191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252978"/>
                  </a:ext>
                </a:extLst>
              </a:tr>
              <a:tr h="153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568348"/>
                  </a:ext>
                </a:extLst>
              </a:tr>
              <a:tr h="153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40.972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760971"/>
                  </a:ext>
                </a:extLst>
              </a:tr>
              <a:tr h="153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257.213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186.216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160484"/>
                  </a:ext>
                </a:extLst>
              </a:tr>
              <a:tr h="153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509.151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509.151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051009"/>
                  </a:ext>
                </a:extLst>
              </a:tr>
              <a:tr h="153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509.151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509.151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40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821" y="72797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id="{AB6191F5-74D7-40CE-9B21-B539E13229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613510"/>
              </p:ext>
            </p:extLst>
          </p:nvPr>
        </p:nvGraphicFramePr>
        <p:xfrm>
          <a:off x="457200" y="1600200"/>
          <a:ext cx="37547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961B4730-86F4-40DF-BCD9-BAB48C1FBC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3227106"/>
              </p:ext>
            </p:extLst>
          </p:nvPr>
        </p:nvGraphicFramePr>
        <p:xfrm>
          <a:off x="4499992" y="1600200"/>
          <a:ext cx="4091463" cy="4416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39552" y="815399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0805089"/>
              </p:ext>
            </p:extLst>
          </p:nvPr>
        </p:nvGraphicFramePr>
        <p:xfrm>
          <a:off x="539552" y="1988840"/>
          <a:ext cx="8064896" cy="3205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4CAF5344-124F-4DD0-97C8-7B426F0C6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9552" y="5776921"/>
            <a:ext cx="8064896" cy="265680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16479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79715" y="764705"/>
            <a:ext cx="7980717" cy="5950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 MEDIO AMBIENTE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C674605A-31FC-4B61-AC2C-A88B9C512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5637" y="5733256"/>
            <a:ext cx="7848872" cy="216024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3842888"/>
              </p:ext>
            </p:extLst>
          </p:nvPr>
        </p:nvGraphicFramePr>
        <p:xfrm>
          <a:off x="479715" y="1814479"/>
          <a:ext cx="7848872" cy="3229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7598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2160" y="783299"/>
            <a:ext cx="7620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6784" y="5847031"/>
            <a:ext cx="7575616" cy="227670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96784" y="1411672"/>
            <a:ext cx="712879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2B5E066E-683C-4B3E-96F1-AFE9E9E91C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062164"/>
              </p:ext>
            </p:extLst>
          </p:nvPr>
        </p:nvGraphicFramePr>
        <p:xfrm>
          <a:off x="611560" y="2132857"/>
          <a:ext cx="7560841" cy="2837154"/>
        </p:xfrm>
        <a:graphic>
          <a:graphicData uri="http://schemas.openxmlformats.org/drawingml/2006/table">
            <a:tbl>
              <a:tblPr/>
              <a:tblGrid>
                <a:gridCol w="395235">
                  <a:extLst>
                    <a:ext uri="{9D8B030D-6E8A-4147-A177-3AD203B41FA5}">
                      <a16:colId xmlns:a16="http://schemas.microsoft.com/office/drawing/2014/main" val="1743269466"/>
                    </a:ext>
                  </a:extLst>
                </a:gridCol>
                <a:gridCol w="2940545">
                  <a:extLst>
                    <a:ext uri="{9D8B030D-6E8A-4147-A177-3AD203B41FA5}">
                      <a16:colId xmlns:a16="http://schemas.microsoft.com/office/drawing/2014/main" val="3663130104"/>
                    </a:ext>
                  </a:extLst>
                </a:gridCol>
                <a:gridCol w="869517">
                  <a:extLst>
                    <a:ext uri="{9D8B030D-6E8A-4147-A177-3AD203B41FA5}">
                      <a16:colId xmlns:a16="http://schemas.microsoft.com/office/drawing/2014/main" val="3102347383"/>
                    </a:ext>
                  </a:extLst>
                </a:gridCol>
                <a:gridCol w="889279">
                  <a:extLst>
                    <a:ext uri="{9D8B030D-6E8A-4147-A177-3AD203B41FA5}">
                      <a16:colId xmlns:a16="http://schemas.microsoft.com/office/drawing/2014/main" val="1296388765"/>
                    </a:ext>
                  </a:extLst>
                </a:gridCol>
                <a:gridCol w="743041">
                  <a:extLst>
                    <a:ext uri="{9D8B030D-6E8A-4147-A177-3AD203B41FA5}">
                      <a16:colId xmlns:a16="http://schemas.microsoft.com/office/drawing/2014/main" val="842258402"/>
                    </a:ext>
                  </a:extLst>
                </a:gridCol>
                <a:gridCol w="901136">
                  <a:extLst>
                    <a:ext uri="{9D8B030D-6E8A-4147-A177-3AD203B41FA5}">
                      <a16:colId xmlns:a16="http://schemas.microsoft.com/office/drawing/2014/main" val="4104048481"/>
                    </a:ext>
                  </a:extLst>
                </a:gridCol>
                <a:gridCol w="822088">
                  <a:extLst>
                    <a:ext uri="{9D8B030D-6E8A-4147-A177-3AD203B41FA5}">
                      <a16:colId xmlns:a16="http://schemas.microsoft.com/office/drawing/2014/main" val="3545270631"/>
                    </a:ext>
                  </a:extLst>
                </a:gridCol>
              </a:tblGrid>
              <a:tr h="21824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7910"/>
                  </a:ext>
                </a:extLst>
              </a:tr>
              <a:tr h="5346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064284"/>
                  </a:ext>
                </a:extLst>
              </a:tr>
              <a:tr h="196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60.724.795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60.827.717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50.900.970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090671"/>
                  </a:ext>
                </a:extLst>
              </a:tr>
              <a:tr h="185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35.982.681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37.942.003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1.959.322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34.023.316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346447"/>
                  </a:ext>
                </a:extLst>
              </a:tr>
              <a:tr h="185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7.182.502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6.296.593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-885.909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5.466.920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659256"/>
                  </a:ext>
                </a:extLst>
              </a:tr>
              <a:tr h="185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776688"/>
                  </a:ext>
                </a:extLst>
              </a:tr>
              <a:tr h="185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15.708.062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14.217.402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-1.490.660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9.543.077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458855"/>
                  </a:ext>
                </a:extLst>
              </a:tr>
              <a:tr h="185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2.220.508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421541"/>
                  </a:ext>
                </a:extLst>
              </a:tr>
              <a:tr h="185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439096"/>
                  </a:ext>
                </a:extLst>
              </a:tr>
              <a:tr h="185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1.668.527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1.411.581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-256.946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431356"/>
                  </a:ext>
                </a:extLst>
              </a:tr>
              <a:tr h="185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670015"/>
                  </a:ext>
                </a:extLst>
              </a:tr>
              <a:tr h="2182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803.687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785.547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970878"/>
                  </a:ext>
                </a:extLst>
              </a:tr>
              <a:tr h="1855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036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2880FB2-7839-47EF-BE13-732654BCA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68FF750B-B5A9-47F9-9557-734126935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0" y="822286"/>
            <a:ext cx="799289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NOVIEMBRE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A73469C5-B268-4785-B6D8-BA98857CA98E}"/>
              </a:ext>
            </a:extLst>
          </p:cNvPr>
          <p:cNvSpPr txBox="1">
            <a:spLocks/>
          </p:cNvSpPr>
          <p:nvPr/>
        </p:nvSpPr>
        <p:spPr>
          <a:xfrm>
            <a:off x="539550" y="1650011"/>
            <a:ext cx="7992889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 en miles de pesos de 2020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A7C9EA1-DA68-4ECE-B4BE-D79D84290E29}"/>
              </a:ext>
            </a:extLst>
          </p:cNvPr>
          <p:cNvSpPr txBox="1">
            <a:spLocks/>
          </p:cNvSpPr>
          <p:nvPr/>
        </p:nvSpPr>
        <p:spPr>
          <a:xfrm>
            <a:off x="611559" y="6119718"/>
            <a:ext cx="784887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900" b="1" dirty="0">
                <a:solidFill>
                  <a:prstClr val="black"/>
                </a:solidFill>
              </a:rPr>
              <a:t>Fuente</a:t>
            </a:r>
            <a:r>
              <a:rPr lang="es-CL" sz="90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DE39C47-C52F-4D20-B280-A767611B24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6362"/>
              </p:ext>
            </p:extLst>
          </p:nvPr>
        </p:nvGraphicFramePr>
        <p:xfrm>
          <a:off x="539550" y="2274084"/>
          <a:ext cx="7992889" cy="1226924"/>
        </p:xfrm>
        <a:graphic>
          <a:graphicData uri="http://schemas.openxmlformats.org/drawingml/2006/table">
            <a:tbl>
              <a:tblPr/>
              <a:tblGrid>
                <a:gridCol w="407800">
                  <a:extLst>
                    <a:ext uri="{9D8B030D-6E8A-4147-A177-3AD203B41FA5}">
                      <a16:colId xmlns:a16="http://schemas.microsoft.com/office/drawing/2014/main" val="2754575556"/>
                    </a:ext>
                  </a:extLst>
                </a:gridCol>
                <a:gridCol w="407800">
                  <a:extLst>
                    <a:ext uri="{9D8B030D-6E8A-4147-A177-3AD203B41FA5}">
                      <a16:colId xmlns:a16="http://schemas.microsoft.com/office/drawing/2014/main" val="1061428441"/>
                    </a:ext>
                  </a:extLst>
                </a:gridCol>
                <a:gridCol w="2593611">
                  <a:extLst>
                    <a:ext uri="{9D8B030D-6E8A-4147-A177-3AD203B41FA5}">
                      <a16:colId xmlns:a16="http://schemas.microsoft.com/office/drawing/2014/main" val="4112309275"/>
                    </a:ext>
                  </a:extLst>
                </a:gridCol>
                <a:gridCol w="897161">
                  <a:extLst>
                    <a:ext uri="{9D8B030D-6E8A-4147-A177-3AD203B41FA5}">
                      <a16:colId xmlns:a16="http://schemas.microsoft.com/office/drawing/2014/main" val="3150748817"/>
                    </a:ext>
                  </a:extLst>
                </a:gridCol>
                <a:gridCol w="880849">
                  <a:extLst>
                    <a:ext uri="{9D8B030D-6E8A-4147-A177-3AD203B41FA5}">
                      <a16:colId xmlns:a16="http://schemas.microsoft.com/office/drawing/2014/main" val="366270562"/>
                    </a:ext>
                  </a:extLst>
                </a:gridCol>
                <a:gridCol w="848226">
                  <a:extLst>
                    <a:ext uri="{9D8B030D-6E8A-4147-A177-3AD203B41FA5}">
                      <a16:colId xmlns:a16="http://schemas.microsoft.com/office/drawing/2014/main" val="1842859799"/>
                    </a:ext>
                  </a:extLst>
                </a:gridCol>
                <a:gridCol w="962409">
                  <a:extLst>
                    <a:ext uri="{9D8B030D-6E8A-4147-A177-3AD203B41FA5}">
                      <a16:colId xmlns:a16="http://schemas.microsoft.com/office/drawing/2014/main" val="3788119850"/>
                    </a:ext>
                  </a:extLst>
                </a:gridCol>
                <a:gridCol w="995033">
                  <a:extLst>
                    <a:ext uri="{9D8B030D-6E8A-4147-A177-3AD203B41FA5}">
                      <a16:colId xmlns:a16="http://schemas.microsoft.com/office/drawing/2014/main" val="151117335"/>
                    </a:ext>
                  </a:extLst>
                </a:gridCol>
              </a:tblGrid>
              <a:tr h="1692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228820"/>
                  </a:ext>
                </a:extLst>
              </a:tr>
              <a:tr h="51827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180888"/>
                  </a:ext>
                </a:extLst>
              </a:tr>
              <a:tr h="1798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33.386.262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32.007.728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-1.378.534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25.570.190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734849"/>
                  </a:ext>
                </a:extLst>
              </a:tr>
              <a:tr h="1692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Evaluación Ambiental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14.911.922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15.404.470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492.548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13.657.130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359360"/>
                  </a:ext>
                </a:extLst>
              </a:tr>
              <a:tr h="190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12.426.611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13.415.519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988.908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11.673.650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520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51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32367" y="677727"/>
            <a:ext cx="812491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3D6C0A1F-0C69-48E1-B7F9-610D6FE94F7D}"/>
              </a:ext>
            </a:extLst>
          </p:cNvPr>
          <p:cNvSpPr txBox="1">
            <a:spLocks/>
          </p:cNvSpPr>
          <p:nvPr/>
        </p:nvSpPr>
        <p:spPr>
          <a:xfrm>
            <a:off x="407530" y="1389262"/>
            <a:ext cx="8124912" cy="2667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 …1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A9ACDF0-A14D-4608-95A4-68636D12C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208085"/>
              </p:ext>
            </p:extLst>
          </p:nvPr>
        </p:nvGraphicFramePr>
        <p:xfrm>
          <a:off x="426677" y="1679526"/>
          <a:ext cx="8105765" cy="4267543"/>
        </p:xfrm>
        <a:graphic>
          <a:graphicData uri="http://schemas.openxmlformats.org/drawingml/2006/table">
            <a:tbl>
              <a:tblPr/>
              <a:tblGrid>
                <a:gridCol w="295400">
                  <a:extLst>
                    <a:ext uri="{9D8B030D-6E8A-4147-A177-3AD203B41FA5}">
                      <a16:colId xmlns:a16="http://schemas.microsoft.com/office/drawing/2014/main" val="1325951187"/>
                    </a:ext>
                  </a:extLst>
                </a:gridCol>
                <a:gridCol w="295400">
                  <a:extLst>
                    <a:ext uri="{9D8B030D-6E8A-4147-A177-3AD203B41FA5}">
                      <a16:colId xmlns:a16="http://schemas.microsoft.com/office/drawing/2014/main" val="2760711312"/>
                    </a:ext>
                  </a:extLst>
                </a:gridCol>
                <a:gridCol w="295400">
                  <a:extLst>
                    <a:ext uri="{9D8B030D-6E8A-4147-A177-3AD203B41FA5}">
                      <a16:colId xmlns:a16="http://schemas.microsoft.com/office/drawing/2014/main" val="2038462828"/>
                    </a:ext>
                  </a:extLst>
                </a:gridCol>
                <a:gridCol w="3332106">
                  <a:extLst>
                    <a:ext uri="{9D8B030D-6E8A-4147-A177-3AD203B41FA5}">
                      <a16:colId xmlns:a16="http://schemas.microsoft.com/office/drawing/2014/main" val="782599395"/>
                    </a:ext>
                  </a:extLst>
                </a:gridCol>
                <a:gridCol w="791671">
                  <a:extLst>
                    <a:ext uri="{9D8B030D-6E8A-4147-A177-3AD203B41FA5}">
                      <a16:colId xmlns:a16="http://schemas.microsoft.com/office/drawing/2014/main" val="3248081954"/>
                    </a:ext>
                  </a:extLst>
                </a:gridCol>
                <a:gridCol w="791671">
                  <a:extLst>
                    <a:ext uri="{9D8B030D-6E8A-4147-A177-3AD203B41FA5}">
                      <a16:colId xmlns:a16="http://schemas.microsoft.com/office/drawing/2014/main" val="661496885"/>
                    </a:ext>
                  </a:extLst>
                </a:gridCol>
                <a:gridCol w="791671">
                  <a:extLst>
                    <a:ext uri="{9D8B030D-6E8A-4147-A177-3AD203B41FA5}">
                      <a16:colId xmlns:a16="http://schemas.microsoft.com/office/drawing/2014/main" val="1247843381"/>
                    </a:ext>
                  </a:extLst>
                </a:gridCol>
                <a:gridCol w="791671">
                  <a:extLst>
                    <a:ext uri="{9D8B030D-6E8A-4147-A177-3AD203B41FA5}">
                      <a16:colId xmlns:a16="http://schemas.microsoft.com/office/drawing/2014/main" val="1000777357"/>
                    </a:ext>
                  </a:extLst>
                </a:gridCol>
                <a:gridCol w="720775">
                  <a:extLst>
                    <a:ext uri="{9D8B030D-6E8A-4147-A177-3AD203B41FA5}">
                      <a16:colId xmlns:a16="http://schemas.microsoft.com/office/drawing/2014/main" val="1272569589"/>
                    </a:ext>
                  </a:extLst>
                </a:gridCol>
              </a:tblGrid>
              <a:tr h="1318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00" marR="8400" marT="8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00" marR="8400" marT="84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9227381"/>
                  </a:ext>
                </a:extLst>
              </a:tr>
              <a:tr h="4036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390170"/>
                  </a:ext>
                </a:extLst>
              </a:tr>
              <a:tr h="1730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33.386.262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32.007.728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-1.378.534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25.570.190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855398"/>
                  </a:ext>
                </a:extLst>
              </a:tr>
              <a:tr h="131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16.453.147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17.181.031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727.884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15.128.945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382812"/>
                  </a:ext>
                </a:extLst>
              </a:tr>
              <a:tr h="131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3.302.926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2.875.267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-427.659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2.608.697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90,7%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853264"/>
                  </a:ext>
                </a:extLst>
              </a:tr>
              <a:tr h="131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54.783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54.783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222930"/>
                  </a:ext>
                </a:extLst>
              </a:tr>
              <a:tr h="131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54.783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54.783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759901"/>
                  </a:ext>
                </a:extLst>
              </a:tr>
              <a:tr h="131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12.528.913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10.957.121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-1.571.792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7.162.029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468676"/>
                  </a:ext>
                </a:extLst>
              </a:tr>
              <a:tr h="131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168.801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108.900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-59.901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301205"/>
                  </a:ext>
                </a:extLst>
              </a:tr>
              <a:tr h="131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168.801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108.900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-59.901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167383"/>
                  </a:ext>
                </a:extLst>
              </a:tr>
              <a:tr h="131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12.134.671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10.751.483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-1.383.188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7.066.165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693603"/>
                  </a:ext>
                </a:extLst>
              </a:tr>
              <a:tr h="131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Protección Ambiental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761.423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726.923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-34.500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554.462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76,3%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543035"/>
                  </a:ext>
                </a:extLst>
              </a:tr>
              <a:tr h="131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Ambiental Municipal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184.519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181.519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154.769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906632"/>
                  </a:ext>
                </a:extLst>
              </a:tr>
              <a:tr h="131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Modelo de Pronóstico de Calidad del Aire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90.981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90.981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88.675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780044"/>
                  </a:ext>
                </a:extLst>
              </a:tr>
              <a:tr h="131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Calefacción Sustentable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6.536.581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5.709.406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-827.175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3.713.052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969739"/>
                  </a:ext>
                </a:extLst>
              </a:tr>
              <a:tr h="131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Reciclaje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289.185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623.138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333.953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561.855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698670"/>
                  </a:ext>
                </a:extLst>
              </a:tr>
              <a:tr h="131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Recuperación Ambiental y Social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1.026.000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913.000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-113.000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397.893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76686"/>
                  </a:ext>
                </a:extLst>
              </a:tr>
              <a:tr h="131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Planes de Descontaminación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1.295.496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1.245.253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-50.243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787.122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312786"/>
                  </a:ext>
                </a:extLst>
              </a:tr>
              <a:tr h="263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 25, Conferencia de las Partes N° 25 de la Convención Marco de las Naciones Unidas sobre Cambio Climático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761.989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191.900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-570.089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165.449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577837"/>
                  </a:ext>
                </a:extLst>
              </a:tr>
              <a:tr h="131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Medioambientales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993.557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893.959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-99.598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568.399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045653"/>
                  </a:ext>
                </a:extLst>
              </a:tr>
              <a:tr h="131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Marinas Protegidas y Humedales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194.940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175.404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-19.536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74.489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847126"/>
                  </a:ext>
                </a:extLst>
              </a:tr>
              <a:tr h="131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225.441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96.738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-128.703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95.864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008021"/>
                  </a:ext>
                </a:extLst>
              </a:tr>
              <a:tr h="1318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Infraestructura Mundial de Información en Biodiversidad (GBIF)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31.309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-31.309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862417"/>
                  </a:ext>
                </a:extLst>
              </a:tr>
              <a:tr h="263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Intergubernamental sobre Biodiversidad y Servicios de los Ecosistemas (IPBES)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9.234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8.456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344515"/>
                  </a:ext>
                </a:extLst>
              </a:tr>
              <a:tr h="263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-8.208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865286"/>
                  </a:ext>
                </a:extLst>
              </a:tr>
              <a:tr h="2636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para la Cooperación y el Desarrollo Económico (OCDE)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5.260 </a:t>
                      </a:r>
                    </a:p>
                  </a:txBody>
                  <a:tcPr marL="8400" marR="8400" marT="8400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-5.000 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5.237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400" marR="8400" marT="840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506898"/>
                  </a:ext>
                </a:extLst>
              </a:tr>
            </a:tbl>
          </a:graphicData>
        </a:graphic>
      </p:graphicFrame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9B27A15-84FC-460B-8B83-7A69E499851B}"/>
              </a:ext>
            </a:extLst>
          </p:cNvPr>
          <p:cNvSpPr txBox="1">
            <a:spLocks/>
          </p:cNvSpPr>
          <p:nvPr/>
        </p:nvSpPr>
        <p:spPr>
          <a:xfrm>
            <a:off x="426677" y="6180273"/>
            <a:ext cx="7848872" cy="273063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900" b="1" dirty="0">
                <a:solidFill>
                  <a:prstClr val="black"/>
                </a:solidFill>
              </a:rPr>
              <a:t>Fuente</a:t>
            </a:r>
            <a:r>
              <a:rPr lang="es-CL" sz="90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3321E63-CB79-42D7-9C32-4A55698D8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3E0DB092-FE24-472B-987E-5DC1D73CC7BD}"/>
              </a:ext>
            </a:extLst>
          </p:cNvPr>
          <p:cNvSpPr txBox="1">
            <a:spLocks/>
          </p:cNvSpPr>
          <p:nvPr/>
        </p:nvSpPr>
        <p:spPr>
          <a:xfrm>
            <a:off x="432367" y="667465"/>
            <a:ext cx="8124912" cy="58638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4BFB5BF9-6CFD-4CA1-A341-78CB277A4DB7}"/>
              </a:ext>
            </a:extLst>
          </p:cNvPr>
          <p:cNvSpPr txBox="1">
            <a:spLocks/>
          </p:cNvSpPr>
          <p:nvPr/>
        </p:nvSpPr>
        <p:spPr>
          <a:xfrm>
            <a:off x="425648" y="5700877"/>
            <a:ext cx="8131632" cy="391284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0E6B4244-14DD-47E8-B804-535F2F11A1F6}"/>
              </a:ext>
            </a:extLst>
          </p:cNvPr>
          <p:cNvSpPr txBox="1">
            <a:spLocks/>
          </p:cNvSpPr>
          <p:nvPr/>
        </p:nvSpPr>
        <p:spPr>
          <a:xfrm>
            <a:off x="404819" y="1308126"/>
            <a:ext cx="8124912" cy="2667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 …2 de 2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A1412C5-B189-44AF-9930-52AFC934E2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118028"/>
              </p:ext>
            </p:extLst>
          </p:nvPr>
        </p:nvGraphicFramePr>
        <p:xfrm>
          <a:off x="432366" y="1693661"/>
          <a:ext cx="8097362" cy="4007215"/>
        </p:xfrm>
        <a:graphic>
          <a:graphicData uri="http://schemas.openxmlformats.org/drawingml/2006/table">
            <a:tbl>
              <a:tblPr/>
              <a:tblGrid>
                <a:gridCol w="295093">
                  <a:extLst>
                    <a:ext uri="{9D8B030D-6E8A-4147-A177-3AD203B41FA5}">
                      <a16:colId xmlns:a16="http://schemas.microsoft.com/office/drawing/2014/main" val="3676143381"/>
                    </a:ext>
                  </a:extLst>
                </a:gridCol>
                <a:gridCol w="295093">
                  <a:extLst>
                    <a:ext uri="{9D8B030D-6E8A-4147-A177-3AD203B41FA5}">
                      <a16:colId xmlns:a16="http://schemas.microsoft.com/office/drawing/2014/main" val="691607202"/>
                    </a:ext>
                  </a:extLst>
                </a:gridCol>
                <a:gridCol w="295093">
                  <a:extLst>
                    <a:ext uri="{9D8B030D-6E8A-4147-A177-3AD203B41FA5}">
                      <a16:colId xmlns:a16="http://schemas.microsoft.com/office/drawing/2014/main" val="2714640566"/>
                    </a:ext>
                  </a:extLst>
                </a:gridCol>
                <a:gridCol w="3328655">
                  <a:extLst>
                    <a:ext uri="{9D8B030D-6E8A-4147-A177-3AD203B41FA5}">
                      <a16:colId xmlns:a16="http://schemas.microsoft.com/office/drawing/2014/main" val="1054217333"/>
                    </a:ext>
                  </a:extLst>
                </a:gridCol>
                <a:gridCol w="790850">
                  <a:extLst>
                    <a:ext uri="{9D8B030D-6E8A-4147-A177-3AD203B41FA5}">
                      <a16:colId xmlns:a16="http://schemas.microsoft.com/office/drawing/2014/main" val="1886311921"/>
                    </a:ext>
                  </a:extLst>
                </a:gridCol>
                <a:gridCol w="790850">
                  <a:extLst>
                    <a:ext uri="{9D8B030D-6E8A-4147-A177-3AD203B41FA5}">
                      <a16:colId xmlns:a16="http://schemas.microsoft.com/office/drawing/2014/main" val="2679559440"/>
                    </a:ext>
                  </a:extLst>
                </a:gridCol>
                <a:gridCol w="790850">
                  <a:extLst>
                    <a:ext uri="{9D8B030D-6E8A-4147-A177-3AD203B41FA5}">
                      <a16:colId xmlns:a16="http://schemas.microsoft.com/office/drawing/2014/main" val="4249942426"/>
                    </a:ext>
                  </a:extLst>
                </a:gridCol>
                <a:gridCol w="790850">
                  <a:extLst>
                    <a:ext uri="{9D8B030D-6E8A-4147-A177-3AD203B41FA5}">
                      <a16:colId xmlns:a16="http://schemas.microsoft.com/office/drawing/2014/main" val="1628106562"/>
                    </a:ext>
                  </a:extLst>
                </a:gridCol>
                <a:gridCol w="720028">
                  <a:extLst>
                    <a:ext uri="{9D8B030D-6E8A-4147-A177-3AD203B41FA5}">
                      <a16:colId xmlns:a16="http://schemas.microsoft.com/office/drawing/2014/main" val="1819893774"/>
                    </a:ext>
                  </a:extLst>
                </a:gridCol>
              </a:tblGrid>
              <a:tr h="1376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22" marR="8622" marT="8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753100"/>
                  </a:ext>
                </a:extLst>
              </a:tr>
              <a:tr h="2752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091238"/>
                  </a:ext>
                </a:extLst>
              </a:tr>
              <a:tr h="137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Estocolmo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17.189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-17.189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193813"/>
                  </a:ext>
                </a:extLst>
              </a:tr>
              <a:tr h="2752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-UNFCCC - ONUMA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13.338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-13.338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05396"/>
                  </a:ext>
                </a:extLst>
              </a:tr>
              <a:tr h="137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RAMSAR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13.288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-6.288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6.976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844579"/>
                  </a:ext>
                </a:extLst>
              </a:tr>
              <a:tr h="137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Protocolo Montreal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8.367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-3.367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859135"/>
                  </a:ext>
                </a:extLst>
              </a:tr>
              <a:tr h="137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Interamericano de Investigación del Cambio Global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5.335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-5.335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872536"/>
                  </a:ext>
                </a:extLst>
              </a:tr>
              <a:tr h="137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de Viena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2.890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-2.890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756770"/>
                  </a:ext>
                </a:extLst>
              </a:tr>
              <a:tr h="137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Protocolo Kioto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18.161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-18.161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842489"/>
                  </a:ext>
                </a:extLst>
              </a:tr>
              <a:tr h="137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Convenio Rotterdam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10.618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-10.618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276347"/>
                  </a:ext>
                </a:extLst>
              </a:tr>
              <a:tr h="256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las Naciones Unidas para el Medio Ambiente (PNUMA) -UNFCCC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77.244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70.244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70.216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292784"/>
                  </a:ext>
                </a:extLst>
              </a:tr>
              <a:tr h="137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1.714.408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378042"/>
                  </a:ext>
                </a:extLst>
              </a:tr>
              <a:tr h="137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1.714.408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8511676"/>
                  </a:ext>
                </a:extLst>
              </a:tr>
              <a:tr h="137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40385"/>
                  </a:ext>
                </a:extLst>
              </a:tr>
              <a:tr h="137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2.451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2.451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282650"/>
                  </a:ext>
                </a:extLst>
              </a:tr>
              <a:tr h="137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920.253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737.164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-183.089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489.321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58161"/>
                  </a:ext>
                </a:extLst>
              </a:tr>
              <a:tr h="1720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54.010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-54.010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392706"/>
                  </a:ext>
                </a:extLst>
              </a:tr>
              <a:tr h="137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20.469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1.269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-19.200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95,7%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794734"/>
                  </a:ext>
                </a:extLst>
              </a:tr>
              <a:tr h="137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386.413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382.998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-3.415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310.886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51019"/>
                  </a:ext>
                </a:extLst>
              </a:tr>
              <a:tr h="137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139.444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26.000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-113.444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17.899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04313"/>
                  </a:ext>
                </a:extLst>
              </a:tr>
              <a:tr h="137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319.917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326.897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6.980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159.322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883909"/>
                  </a:ext>
                </a:extLst>
              </a:tr>
              <a:tr h="137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90.023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34922"/>
                  </a:ext>
                </a:extLst>
              </a:tr>
              <a:tr h="137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90.023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618135"/>
                  </a:ext>
                </a:extLst>
              </a:tr>
              <a:tr h="137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del Reciclaje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180.023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90.023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451534"/>
                  </a:ext>
                </a:extLst>
              </a:tr>
              <a:tr h="137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109.888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108.888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88.748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792325"/>
                  </a:ext>
                </a:extLst>
              </a:tr>
              <a:tr h="1376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109.888 </a:t>
                      </a:r>
                    </a:p>
                  </a:txBody>
                  <a:tcPr marL="8622" marR="8622" marT="8622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108.888 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88.748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8622" marR="8622" marT="862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118743"/>
                  </a:ext>
                </a:extLst>
              </a:tr>
            </a:tbl>
          </a:graphicData>
        </a:graphic>
      </p:graphicFrame>
      <p:sp>
        <p:nvSpPr>
          <p:cNvPr id="13" name="3 Marcador de pie de página">
            <a:extLst>
              <a:ext uri="{FF2B5EF4-FFF2-40B4-BE49-F238E27FC236}">
                <a16:creationId xmlns:a16="http://schemas.microsoft.com/office/drawing/2014/main" id="{7C966675-2287-4F65-8FE5-1421AAE9F4C6}"/>
              </a:ext>
            </a:extLst>
          </p:cNvPr>
          <p:cNvSpPr txBox="1">
            <a:spLocks/>
          </p:cNvSpPr>
          <p:nvPr/>
        </p:nvSpPr>
        <p:spPr>
          <a:xfrm>
            <a:off x="426676" y="6190535"/>
            <a:ext cx="8103051" cy="262801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900" b="1" dirty="0">
                <a:solidFill>
                  <a:prstClr val="black"/>
                </a:solidFill>
              </a:rPr>
              <a:t>Fuente</a:t>
            </a:r>
            <a:r>
              <a:rPr lang="es-CL" sz="90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570085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503" y="6335050"/>
            <a:ext cx="7820355" cy="20240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40406" y="756513"/>
            <a:ext cx="78602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NOVIEMBRE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02. PROGRAMA 01:  SERVICIO DE EVALUACIÓN AMBIENTAL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5504" y="1501500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1F3D696B-A209-4664-B84C-8BEC51EF2C2C}"/>
              </a:ext>
            </a:extLst>
          </p:cNvPr>
          <p:cNvSpPr txBox="1">
            <a:spLocks/>
          </p:cNvSpPr>
          <p:nvPr/>
        </p:nvSpPr>
        <p:spPr>
          <a:xfrm>
            <a:off x="540406" y="5376356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F1DBFB8-4086-4EA1-8ADE-06C0D58CE6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793940"/>
              </p:ext>
            </p:extLst>
          </p:nvPr>
        </p:nvGraphicFramePr>
        <p:xfrm>
          <a:off x="540406" y="1918706"/>
          <a:ext cx="7805453" cy="3431252"/>
        </p:xfrm>
        <a:graphic>
          <a:graphicData uri="http://schemas.openxmlformats.org/drawingml/2006/table">
            <a:tbl>
              <a:tblPr/>
              <a:tblGrid>
                <a:gridCol w="354632">
                  <a:extLst>
                    <a:ext uri="{9D8B030D-6E8A-4147-A177-3AD203B41FA5}">
                      <a16:colId xmlns:a16="http://schemas.microsoft.com/office/drawing/2014/main" val="1898011518"/>
                    </a:ext>
                  </a:extLst>
                </a:gridCol>
                <a:gridCol w="354632">
                  <a:extLst>
                    <a:ext uri="{9D8B030D-6E8A-4147-A177-3AD203B41FA5}">
                      <a16:colId xmlns:a16="http://schemas.microsoft.com/office/drawing/2014/main" val="3072081940"/>
                    </a:ext>
                  </a:extLst>
                </a:gridCol>
                <a:gridCol w="354632">
                  <a:extLst>
                    <a:ext uri="{9D8B030D-6E8A-4147-A177-3AD203B41FA5}">
                      <a16:colId xmlns:a16="http://schemas.microsoft.com/office/drawing/2014/main" val="1005896393"/>
                    </a:ext>
                  </a:extLst>
                </a:gridCol>
                <a:gridCol w="3007281">
                  <a:extLst>
                    <a:ext uri="{9D8B030D-6E8A-4147-A177-3AD203B41FA5}">
                      <a16:colId xmlns:a16="http://schemas.microsoft.com/office/drawing/2014/main" val="2311622895"/>
                    </a:ext>
                  </a:extLst>
                </a:gridCol>
                <a:gridCol w="794376">
                  <a:extLst>
                    <a:ext uri="{9D8B030D-6E8A-4147-A177-3AD203B41FA5}">
                      <a16:colId xmlns:a16="http://schemas.microsoft.com/office/drawing/2014/main" val="666108535"/>
                    </a:ext>
                  </a:extLst>
                </a:gridCol>
                <a:gridCol w="766005">
                  <a:extLst>
                    <a:ext uri="{9D8B030D-6E8A-4147-A177-3AD203B41FA5}">
                      <a16:colId xmlns:a16="http://schemas.microsoft.com/office/drawing/2014/main" val="4093819748"/>
                    </a:ext>
                  </a:extLst>
                </a:gridCol>
                <a:gridCol w="585143">
                  <a:extLst>
                    <a:ext uri="{9D8B030D-6E8A-4147-A177-3AD203B41FA5}">
                      <a16:colId xmlns:a16="http://schemas.microsoft.com/office/drawing/2014/main" val="3775138192"/>
                    </a:ext>
                  </a:extLst>
                </a:gridCol>
                <a:gridCol w="723450">
                  <a:extLst>
                    <a:ext uri="{9D8B030D-6E8A-4147-A177-3AD203B41FA5}">
                      <a16:colId xmlns:a16="http://schemas.microsoft.com/office/drawing/2014/main" val="2503736242"/>
                    </a:ext>
                  </a:extLst>
                </a:gridCol>
                <a:gridCol w="865302">
                  <a:extLst>
                    <a:ext uri="{9D8B030D-6E8A-4147-A177-3AD203B41FA5}">
                      <a16:colId xmlns:a16="http://schemas.microsoft.com/office/drawing/2014/main" val="2175897942"/>
                    </a:ext>
                  </a:extLst>
                </a:gridCol>
              </a:tblGrid>
              <a:tr h="1533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9728793"/>
                  </a:ext>
                </a:extLst>
              </a:tr>
              <a:tr h="4696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309133"/>
                  </a:ext>
                </a:extLst>
              </a:tr>
              <a:tr h="2012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14.911.922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15.404.470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492.548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13.657.130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042149"/>
                  </a:ext>
                </a:extLst>
              </a:tr>
              <a:tr h="153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10.582.254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11.219.640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637.386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10.248.316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810192"/>
                  </a:ext>
                </a:extLst>
              </a:tr>
              <a:tr h="153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1.964.268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1.753.733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-210.535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1.520.120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295291"/>
                  </a:ext>
                </a:extLst>
              </a:tr>
              <a:tr h="153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1.979.937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1.871.489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1.430.725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199981"/>
                  </a:ext>
                </a:extLst>
              </a:tr>
              <a:tr h="153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1.979.937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1.871.489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-108.448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1.430.725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364634"/>
                  </a:ext>
                </a:extLst>
              </a:tr>
              <a:tr h="3067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Procesos de Evaluación de Impacto Ambiental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1.268.761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1.321.823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1.003.343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3261925"/>
                  </a:ext>
                </a:extLst>
              </a:tr>
              <a:tr h="153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Sistema SEIA Electrónico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711.176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549.666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-161.510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427.382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180934"/>
                  </a:ext>
                </a:extLst>
              </a:tr>
              <a:tr h="153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735112"/>
                  </a:ext>
                </a:extLst>
              </a:tr>
              <a:tr h="153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433625"/>
                  </a:ext>
                </a:extLst>
              </a:tr>
              <a:tr h="153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384.463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368.466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270.321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440467"/>
                  </a:ext>
                </a:extLst>
              </a:tr>
              <a:tr h="153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585591"/>
                  </a:ext>
                </a:extLst>
              </a:tr>
              <a:tr h="153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45134"/>
                  </a:ext>
                </a:extLst>
              </a:tr>
              <a:tr h="153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155.883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155.883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123.697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154701"/>
                  </a:ext>
                </a:extLst>
              </a:tr>
              <a:tr h="153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205.849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205.849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140.904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5009257"/>
                  </a:ext>
                </a:extLst>
              </a:tr>
              <a:tr h="153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848666"/>
                  </a:ext>
                </a:extLst>
              </a:tr>
              <a:tr h="153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6509209"/>
                  </a:ext>
                </a:extLst>
              </a:tr>
              <a:tr h="1533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759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2668</TotalTime>
  <Words>1989</Words>
  <Application>Microsoft Office PowerPoint</Application>
  <PresentationFormat>Presentación en pantalla (4:3)</PresentationFormat>
  <Paragraphs>977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1_Tema de Office</vt:lpstr>
      <vt:lpstr>Tema de Office</vt:lpstr>
      <vt:lpstr>EJECUCIÓN ACUMULADA DE GASTOS PRESUPUESTARIOS NOVIEMBRE DE 2020 PARTIDA 25: MINISTERIO DE MEDIO AMBIENTE</vt:lpstr>
      <vt:lpstr>EJECUCIÓN PRESUPUESTARIA DE GASTOS ACUMULADA A NOVIEMBRE DE 2020 PARTIDA 25 MINISTERIO DEL MEDIO AMBIENTE</vt:lpstr>
      <vt:lpstr>EJECUCIÓN PRESUPUESTARIA DE GASTOS ACUMULADA A NOVIEMBRE DE 2020 PARTIDA 25 MINISTERIO DEL MEDIO AMBIENTE</vt:lpstr>
      <vt:lpstr>COMPORTAMIENTO DE LA EJECUCIÓN ACUMULADA DE GASTOS A NOVIEMBRE DE 2020 PARTIDA 25 MINISTERIO DE MEDIO AMBIENTE</vt:lpstr>
      <vt:lpstr>EJECUCIÓN ACUMULADA DE GASTOS A NOVIEMBRE DE 2020 PARTIDA 25 MINISTERIO DEL MEDIO AMBIENTE</vt:lpstr>
      <vt:lpstr>EJECUCIÓN PRESUPUESTARIA DE GASTOS ACUMULADA A NOVIEMBRE DE 2020 PARTIDA 25 MINISTERIO DEL MEDIO AMBIENTE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273</cp:revision>
  <cp:lastPrinted>2019-06-06T21:54:24Z</cp:lastPrinted>
  <dcterms:created xsi:type="dcterms:W3CDTF">2016-06-23T13:38:47Z</dcterms:created>
  <dcterms:modified xsi:type="dcterms:W3CDTF">2021-01-07T19:48:58Z</dcterms:modified>
</cp:coreProperties>
</file>