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sldIdLst>
    <p:sldId id="257" r:id="rId2"/>
    <p:sldId id="258" r:id="rId3"/>
    <p:sldId id="260" r:id="rId4"/>
    <p:sldId id="259" r:id="rId5"/>
    <p:sldId id="261" r:id="rId6"/>
    <p:sldId id="27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142253741461124E-2"/>
          <c:y val="0.25148937683602562"/>
          <c:w val="0.97875302011089671"/>
          <c:h val="0.4774586916472839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74E-4E19-90E0-036F2E54377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74E-4E19-90E0-036F2E54377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74E-4E19-90E0-036F2E54377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74E-4E19-90E0-036F2E54377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74E-4E19-90E0-036F2E54377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D74E-4E19-90E0-036F2E543773}"/>
              </c:ext>
            </c:extLst>
          </c:dPt>
          <c:dLbls>
            <c:dLbl>
              <c:idx val="3"/>
              <c:layout>
                <c:manualLayout>
                  <c:x val="-3.1081742535487029E-2"/>
                  <c:y val="1.467868700878409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74E-4E19-90E0-036F2E543773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29'!$C$59:$C$64</c:f>
              <c:strCache>
                <c:ptCount val="6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Corrientes</c:v>
                </c:pt>
                <c:pt idx="3">
                  <c:v>Iniciativas de Inversión</c:v>
                </c:pt>
                <c:pt idx="4">
                  <c:v>Transferencias de Capital</c:v>
                </c:pt>
                <c:pt idx="5">
                  <c:v>Otros</c:v>
                </c:pt>
              </c:strCache>
            </c:strRef>
          </c:cat>
          <c:val>
            <c:numRef>
              <c:f>'Partida 29'!$D$59:$D$64</c:f>
              <c:numCache>
                <c:formatCode>#,##0</c:formatCode>
                <c:ptCount val="6"/>
                <c:pt idx="0">
                  <c:v>59647468</c:v>
                </c:pt>
                <c:pt idx="1">
                  <c:v>22898160</c:v>
                </c:pt>
                <c:pt idx="2">
                  <c:v>100084943</c:v>
                </c:pt>
                <c:pt idx="3">
                  <c:v>4527393</c:v>
                </c:pt>
                <c:pt idx="4">
                  <c:v>6911078</c:v>
                </c:pt>
                <c:pt idx="5">
                  <c:v>6549451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74E-4E19-90E0-036F2E54377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86327522067871598"/>
          <c:w val="0.97600337209504462"/>
          <c:h val="0.115044562519116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Programa</a:t>
            </a:r>
          </a:p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(en millones de $)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5108183057759342"/>
          <c:y val="1.088435218678348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29'!$I$61:$I$66</c:f>
              <c:strCache>
                <c:ptCount val="6"/>
                <c:pt idx="0">
                  <c:v>Subse. de las Culturas y las Artes</c:v>
                </c:pt>
                <c:pt idx="1">
                  <c:v>Fondos Culturales y Artísticos</c:v>
                </c:pt>
                <c:pt idx="2">
                  <c:v>Subs. del Patrimonio Cultural</c:v>
                </c:pt>
                <c:pt idx="3">
                  <c:v>Serv. Nac. del Patrimonio Cultural</c:v>
                </c:pt>
                <c:pt idx="4">
                  <c:v>Red de Bibliotecas Públicas</c:v>
                </c:pt>
                <c:pt idx="5">
                  <c:v>Consejo de Monumentos Nacionales</c:v>
                </c:pt>
              </c:strCache>
            </c:strRef>
          </c:cat>
          <c:val>
            <c:numRef>
              <c:f>'Partida 29'!$J$61:$J$66</c:f>
              <c:numCache>
                <c:formatCode>#,##0</c:formatCode>
                <c:ptCount val="6"/>
                <c:pt idx="0">
                  <c:v>86092600000</c:v>
                </c:pt>
                <c:pt idx="1">
                  <c:v>42126011000</c:v>
                </c:pt>
                <c:pt idx="2">
                  <c:v>2104377000</c:v>
                </c:pt>
                <c:pt idx="3">
                  <c:v>57514894000</c:v>
                </c:pt>
                <c:pt idx="4">
                  <c:v>7003102000</c:v>
                </c:pt>
                <c:pt idx="5">
                  <c:v>5777509000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F5-4D98-9C55-8D8AEBDE902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64790272"/>
        <c:axId val="164792960"/>
      </c:barChart>
      <c:catAx>
        <c:axId val="16479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168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4792960"/>
        <c:crosses val="autoZero"/>
        <c:auto val="1"/>
        <c:lblAlgn val="ctr"/>
        <c:lblOffset val="100"/>
        <c:noMultiLvlLbl val="0"/>
      </c:catAx>
      <c:valAx>
        <c:axId val="16479296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64790272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317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2018 - 2019 - 2020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29'!$C$26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29'!$D$26:$O$26</c:f>
              <c:numCache>
                <c:formatCode>0.0%</c:formatCode>
                <c:ptCount val="12"/>
                <c:pt idx="0">
                  <c:v>4.4220323153200625E-2</c:v>
                </c:pt>
                <c:pt idx="1">
                  <c:v>0.14505698165365052</c:v>
                </c:pt>
                <c:pt idx="2">
                  <c:v>8.8604078901845046E-2</c:v>
                </c:pt>
                <c:pt idx="3">
                  <c:v>4.4754249820007426E-2</c:v>
                </c:pt>
                <c:pt idx="4">
                  <c:v>4.2819433440893936E-2</c:v>
                </c:pt>
                <c:pt idx="5">
                  <c:v>6.0180103314073426E-2</c:v>
                </c:pt>
                <c:pt idx="6">
                  <c:v>6.3270469741996321E-2</c:v>
                </c:pt>
                <c:pt idx="7">
                  <c:v>7.4896338242674831E-2</c:v>
                </c:pt>
                <c:pt idx="8">
                  <c:v>6.5088393768404904E-2</c:v>
                </c:pt>
                <c:pt idx="9">
                  <c:v>5.5588053017038577E-2</c:v>
                </c:pt>
                <c:pt idx="10">
                  <c:v>5.6573669043716475E-2</c:v>
                </c:pt>
                <c:pt idx="11">
                  <c:v>0.17549840841677414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DC-46A4-9694-479D075399EA}"/>
            </c:ext>
          </c:extLst>
        </c:ser>
        <c:ser>
          <c:idx val="1"/>
          <c:order val="1"/>
          <c:tx>
            <c:strRef>
              <c:f>'Partida 29'!$C$27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29'!$D$25:$O$25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29'!$D$27:$O$27</c:f>
              <c:numCache>
                <c:formatCode>0.0%</c:formatCode>
                <c:ptCount val="12"/>
                <c:pt idx="0">
                  <c:v>4.5857071044580776E-2</c:v>
                </c:pt>
                <c:pt idx="1">
                  <c:v>7.9921513604330585E-2</c:v>
                </c:pt>
                <c:pt idx="2">
                  <c:v>0.13717439423748901</c:v>
                </c:pt>
                <c:pt idx="3">
                  <c:v>7.2538866589701587E-2</c:v>
                </c:pt>
                <c:pt idx="4">
                  <c:v>5.6511295592515033E-2</c:v>
                </c:pt>
                <c:pt idx="5">
                  <c:v>6.4773785837824296E-2</c:v>
                </c:pt>
                <c:pt idx="6">
                  <c:v>7.6502888629789739E-2</c:v>
                </c:pt>
                <c:pt idx="7">
                  <c:v>6.9076216464543885E-2</c:v>
                </c:pt>
                <c:pt idx="8">
                  <c:v>6.014651930510749E-2</c:v>
                </c:pt>
                <c:pt idx="9">
                  <c:v>4.9851262513173289E-2</c:v>
                </c:pt>
                <c:pt idx="10">
                  <c:v>7.318275867085236E-2</c:v>
                </c:pt>
                <c:pt idx="11">
                  <c:v>0.16684786670763763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DC-46A4-9694-479D075399EA}"/>
            </c:ext>
          </c:extLst>
        </c:ser>
        <c:ser>
          <c:idx val="0"/>
          <c:order val="2"/>
          <c:tx>
            <c:strRef>
              <c:f>'Partida 29'!$C$28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52528548123978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BDC-46A4-9694-479D075399EA}"/>
                </c:ext>
              </c:extLst>
            </c:dLbl>
            <c:dLbl>
              <c:idx val="1"/>
              <c:layout>
                <c:manualLayout>
                  <c:x val="1.5361267654630209E-2"/>
                  <c:y val="-7.25880201188836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BDC-46A4-9694-479D075399EA}"/>
                </c:ext>
              </c:extLst>
            </c:dLbl>
            <c:dLbl>
              <c:idx val="2"/>
              <c:layout>
                <c:manualLayout>
                  <c:x val="1.546302094204411E-2"/>
                  <c:y val="3.62940100594418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BDC-46A4-9694-479D075399EA}"/>
                </c:ext>
              </c:extLst>
            </c:dLbl>
            <c:dLbl>
              <c:idx val="3"/>
              <c:layout>
                <c:manualLayout>
                  <c:x val="8.83601196688234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BDC-46A4-9694-479D075399EA}"/>
                </c:ext>
              </c:extLst>
            </c:dLbl>
            <c:dLbl>
              <c:idx val="4"/>
              <c:layout>
                <c:manualLayout>
                  <c:x val="6.525285481239804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BDC-46A4-9694-479D075399EA}"/>
                </c:ext>
              </c:extLst>
            </c:dLbl>
            <c:dLbl>
              <c:idx val="5"/>
              <c:layout>
                <c:manualLayout>
                  <c:x val="1.087547580206626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BDC-46A4-9694-479D075399EA}"/>
                </c:ext>
              </c:extLst>
            </c:dLbl>
            <c:dLbl>
              <c:idx val="6"/>
              <c:layout>
                <c:manualLayout>
                  <c:x val="6.525285481239724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BDC-46A4-9694-479D075399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29'!$D$28:$N$28</c:f>
              <c:numCache>
                <c:formatCode>0.0%</c:formatCode>
                <c:ptCount val="11"/>
                <c:pt idx="0">
                  <c:v>6.9646111836758742E-2</c:v>
                </c:pt>
                <c:pt idx="1">
                  <c:v>5.983056108391762E-2</c:v>
                </c:pt>
                <c:pt idx="2">
                  <c:v>0.13887111053917356</c:v>
                </c:pt>
                <c:pt idx="3">
                  <c:v>5.0673262663486762E-2</c:v>
                </c:pt>
                <c:pt idx="4">
                  <c:v>5.002137621721383E-2</c:v>
                </c:pt>
                <c:pt idx="5">
                  <c:v>5.1665009361961875E-2</c:v>
                </c:pt>
                <c:pt idx="6">
                  <c:v>8.4079187580167164E-2</c:v>
                </c:pt>
                <c:pt idx="7">
                  <c:v>5.9959157315838923E-2</c:v>
                </c:pt>
                <c:pt idx="8">
                  <c:v>6.7166294575593657E-2</c:v>
                </c:pt>
                <c:pt idx="9">
                  <c:v>5.8614863808057867E-2</c:v>
                </c:pt>
                <c:pt idx="10">
                  <c:v>6.1215464332056345E-2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BDC-46A4-9694-479D075399E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9433472"/>
        <c:axId val="139435008"/>
      </c:barChart>
      <c:catAx>
        <c:axId val="13943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5008"/>
        <c:crosses val="autoZero"/>
        <c:auto val="1"/>
        <c:lblAlgn val="ctr"/>
        <c:lblOffset val="100"/>
        <c:noMultiLvlLbl val="0"/>
      </c:catAx>
      <c:valAx>
        <c:axId val="13943500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3472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2018 - 2019 - 2020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6700803484276066E-2"/>
          <c:y val="0.1257142677573492"/>
          <c:w val="0.88341519176235084"/>
          <c:h val="0.57204384137070852"/>
        </c:manualLayout>
      </c:layout>
      <c:lineChart>
        <c:grouping val="standard"/>
        <c:varyColors val="0"/>
        <c:ser>
          <c:idx val="2"/>
          <c:order val="0"/>
          <c:tx>
            <c:strRef>
              <c:f>'Partida 29'!$C$20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29'!$D$19:$O$19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29'!$D$20:$O$20</c:f>
              <c:numCache>
                <c:formatCode>0.0%</c:formatCode>
                <c:ptCount val="12"/>
                <c:pt idx="0">
                  <c:v>4.4220323153200625E-2</c:v>
                </c:pt>
                <c:pt idx="1">
                  <c:v>0.18886700218827912</c:v>
                </c:pt>
                <c:pt idx="2">
                  <c:v>0.26685721697225184</c:v>
                </c:pt>
                <c:pt idx="3">
                  <c:v>0.31161146679225926</c:v>
                </c:pt>
                <c:pt idx="4">
                  <c:v>0.35443090023315321</c:v>
                </c:pt>
                <c:pt idx="5">
                  <c:v>0.41461100354722663</c:v>
                </c:pt>
                <c:pt idx="6">
                  <c:v>0.48257336777887005</c:v>
                </c:pt>
                <c:pt idx="7">
                  <c:v>0.55631921262213024</c:v>
                </c:pt>
                <c:pt idx="8">
                  <c:v>0.62140760639053516</c:v>
                </c:pt>
                <c:pt idx="9">
                  <c:v>0.6767762912300036</c:v>
                </c:pt>
                <c:pt idx="10">
                  <c:v>0.68597713979397645</c:v>
                </c:pt>
                <c:pt idx="11">
                  <c:v>0.87045696073867651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70B-40D9-B283-B7150CA6D8DE}"/>
            </c:ext>
          </c:extLst>
        </c:ser>
        <c:ser>
          <c:idx val="1"/>
          <c:order val="1"/>
          <c:tx>
            <c:strRef>
              <c:f>'Partida 29'!$C$21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'Partida 29'!$D$19:$O$19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29'!$D$21:$O$21</c:f>
              <c:numCache>
                <c:formatCode>0.0%</c:formatCode>
                <c:ptCount val="12"/>
                <c:pt idx="0">
                  <c:v>4.5857071044580776E-2</c:v>
                </c:pt>
                <c:pt idx="1">
                  <c:v>0.12577858464891137</c:v>
                </c:pt>
                <c:pt idx="2">
                  <c:v>0.26048616862761192</c:v>
                </c:pt>
                <c:pt idx="3">
                  <c:v>0.3327555477648913</c:v>
                </c:pt>
                <c:pt idx="4">
                  <c:v>0.3890051871839908</c:v>
                </c:pt>
                <c:pt idx="5">
                  <c:v>0.45367588589596824</c:v>
                </c:pt>
                <c:pt idx="6">
                  <c:v>0.52656162063434608</c:v>
                </c:pt>
                <c:pt idx="7">
                  <c:v>0.59552774774358397</c:v>
                </c:pt>
                <c:pt idx="8">
                  <c:v>0.65567426704869147</c:v>
                </c:pt>
                <c:pt idx="9">
                  <c:v>0.70552552956186476</c:v>
                </c:pt>
                <c:pt idx="10">
                  <c:v>0.77732792109935456</c:v>
                </c:pt>
                <c:pt idx="11">
                  <c:v>0.96752980970302327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70B-40D9-B283-B7150CA6D8DE}"/>
            </c:ext>
          </c:extLst>
        </c:ser>
        <c:ser>
          <c:idx val="0"/>
          <c:order val="2"/>
          <c:tx>
            <c:strRef>
              <c:f>'Partida 29'!$C$22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rgbClr val="C0504D"/>
              </a:solidFill>
              <a:round/>
            </a:ln>
            <a:effectLst>
              <a:outerShdw blurRad="40000" dist="23000" dir="5400000" rotWithShape="0">
                <a:sysClr val="windowText" lastClr="000000">
                  <a:alpha val="35000"/>
                </a:sys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4.6396011091203913E-2"/>
                  <c:y val="-3.9909291351539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70B-40D9-B283-B7150CA6D8DE}"/>
                </c:ext>
              </c:extLst>
            </c:dLbl>
            <c:dLbl>
              <c:idx val="1"/>
              <c:layout>
                <c:manualLayout>
                  <c:x val="-3.3140007922288509E-2"/>
                  <c:y val="2.9024939164755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70B-40D9-B283-B7150CA6D8DE}"/>
                </c:ext>
              </c:extLst>
            </c:dLbl>
            <c:dLbl>
              <c:idx val="2"/>
              <c:layout>
                <c:manualLayout>
                  <c:x val="-4.4186677229718009E-2"/>
                  <c:y val="-2.9024939164756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70B-40D9-B283-B7150CA6D8DE}"/>
                </c:ext>
              </c:extLst>
            </c:dLbl>
            <c:dLbl>
              <c:idx val="3"/>
              <c:layout>
                <c:manualLayout>
                  <c:x val="-4.6396011091203913E-2"/>
                  <c:y val="-2.539682176916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70B-40D9-B283-B7150CA6D8DE}"/>
                </c:ext>
              </c:extLst>
            </c:dLbl>
            <c:dLbl>
              <c:idx val="4"/>
              <c:layout>
                <c:manualLayout>
                  <c:x val="-4.1977343368232188E-2"/>
                  <c:y val="-3.6281173955944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70B-40D9-B283-B7150CA6D8DE}"/>
                </c:ext>
              </c:extLst>
            </c:dLbl>
            <c:dLbl>
              <c:idx val="5"/>
              <c:layout>
                <c:manualLayout>
                  <c:x val="-4.1977343368232112E-2"/>
                  <c:y val="-3.2653056560350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70B-40D9-B283-B7150CA6D8DE}"/>
                </c:ext>
              </c:extLst>
            </c:dLbl>
            <c:dLbl>
              <c:idx val="6"/>
              <c:layout>
                <c:manualLayout>
                  <c:x val="-6.6280015844577017E-2"/>
                  <c:y val="-2.9024939164755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70B-40D9-B283-B7150CA6D8DE}"/>
                </c:ext>
              </c:extLst>
            </c:dLbl>
            <c:dLbl>
              <c:idx val="7"/>
              <c:layout>
                <c:manualLayout>
                  <c:x val="-3.9768009506746291E-2"/>
                  <c:y val="-1.4512469582377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70B-40D9-B283-B7150CA6D8DE}"/>
                </c:ext>
              </c:extLst>
            </c:dLbl>
            <c:dLbl>
              <c:idx val="8"/>
              <c:layout>
                <c:manualLayout>
                  <c:x val="-2.6512006337830806E-2"/>
                  <c:y val="-2.1768704373566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70B-40D9-B283-B7150CA6D8DE}"/>
                </c:ext>
              </c:extLst>
            </c:dLbl>
            <c:dLbl>
              <c:idx val="9"/>
              <c:layout>
                <c:manualLayout>
                  <c:x val="-3.9768009506746207E-2"/>
                  <c:y val="-2.1768704373566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70B-40D9-B283-B7150CA6D8DE}"/>
                </c:ext>
              </c:extLst>
            </c:dLbl>
            <c:dLbl>
              <c:idx val="10"/>
              <c:layout>
                <c:manualLayout>
                  <c:x val="-5.0814678814175715E-2"/>
                  <c:y val="-1.0884352186783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70B-40D9-B283-B7150CA6D8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29'!$D$22:$N$22</c:f>
              <c:numCache>
                <c:formatCode>0.0%</c:formatCode>
                <c:ptCount val="11"/>
                <c:pt idx="0">
                  <c:v>6.9646111836758742E-2</c:v>
                </c:pt>
                <c:pt idx="1">
                  <c:v>0.12947667292067636</c:v>
                </c:pt>
                <c:pt idx="2">
                  <c:v>0.26610432265078637</c:v>
                </c:pt>
                <c:pt idx="3">
                  <c:v>0.31987672534576783</c:v>
                </c:pt>
                <c:pt idx="4">
                  <c:v>0.3992652242505364</c:v>
                </c:pt>
                <c:pt idx="5">
                  <c:v>0.45093023361249823</c:v>
                </c:pt>
                <c:pt idx="6">
                  <c:v>0.53937400946041036</c:v>
                </c:pt>
                <c:pt idx="7">
                  <c:v>0.59933316677624926</c:v>
                </c:pt>
                <c:pt idx="8">
                  <c:v>0.66519525941704938</c:v>
                </c:pt>
                <c:pt idx="9">
                  <c:v>0.71399082901982214</c:v>
                </c:pt>
                <c:pt idx="10">
                  <c:v>0.77520629335187852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B70B-40D9-B283-B7150CA6D8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191232"/>
        <c:axId val="142205312"/>
      </c:lineChart>
      <c:catAx>
        <c:axId val="14219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205312"/>
        <c:crosses val="autoZero"/>
        <c:auto val="1"/>
        <c:lblAlgn val="ctr"/>
        <c:lblOffset val="100"/>
        <c:noMultiLvlLbl val="0"/>
      </c:catAx>
      <c:valAx>
        <c:axId val="1422053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1912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D4DEC-61F1-414F-88E2-A20A5E2A0AB2}" type="datetimeFigureOut">
              <a:rPr lang="es-CL" smtClean="0"/>
              <a:t>06-01-2021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58E5D-982C-4964-BCA6-92D5A4FE39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331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76966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8599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14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3668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450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06-01-2021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702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06-01-2021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5511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06-01-2021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28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06-01-2021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4258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06-01-2021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0504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06-01-2021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562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81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10078" y="1988840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NOVIEMBRE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29: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LAS CULTURAS, LAS ARTES Y EL PATRIMONIO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dirty="0"/>
              <a:t>Valparaíso, diciembre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4771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0856" y="710917"/>
            <a:ext cx="8053591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02. PROGRAMA 01: SUBSECRETARÍA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0856" y="1533500"/>
            <a:ext cx="8053591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AE215E1-259F-4F46-B40D-E885A5AC9D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81428"/>
              </p:ext>
            </p:extLst>
          </p:nvPr>
        </p:nvGraphicFramePr>
        <p:xfrm>
          <a:off x="544830" y="1891648"/>
          <a:ext cx="8040685" cy="2635960"/>
        </p:xfrm>
        <a:graphic>
          <a:graphicData uri="http://schemas.openxmlformats.org/drawingml/2006/table">
            <a:tbl>
              <a:tblPr/>
              <a:tblGrid>
                <a:gridCol w="269460">
                  <a:extLst>
                    <a:ext uri="{9D8B030D-6E8A-4147-A177-3AD203B41FA5}">
                      <a16:colId xmlns:a16="http://schemas.microsoft.com/office/drawing/2014/main" val="1145691313"/>
                    </a:ext>
                  </a:extLst>
                </a:gridCol>
                <a:gridCol w="269460">
                  <a:extLst>
                    <a:ext uri="{9D8B030D-6E8A-4147-A177-3AD203B41FA5}">
                      <a16:colId xmlns:a16="http://schemas.microsoft.com/office/drawing/2014/main" val="858517899"/>
                    </a:ext>
                  </a:extLst>
                </a:gridCol>
                <a:gridCol w="269460">
                  <a:extLst>
                    <a:ext uri="{9D8B030D-6E8A-4147-A177-3AD203B41FA5}">
                      <a16:colId xmlns:a16="http://schemas.microsoft.com/office/drawing/2014/main" val="1764586393"/>
                    </a:ext>
                  </a:extLst>
                </a:gridCol>
                <a:gridCol w="3039507">
                  <a:extLst>
                    <a:ext uri="{9D8B030D-6E8A-4147-A177-3AD203B41FA5}">
                      <a16:colId xmlns:a16="http://schemas.microsoft.com/office/drawing/2014/main" val="1467341230"/>
                    </a:ext>
                  </a:extLst>
                </a:gridCol>
                <a:gridCol w="722153">
                  <a:extLst>
                    <a:ext uri="{9D8B030D-6E8A-4147-A177-3AD203B41FA5}">
                      <a16:colId xmlns:a16="http://schemas.microsoft.com/office/drawing/2014/main" val="856539964"/>
                    </a:ext>
                  </a:extLst>
                </a:gridCol>
                <a:gridCol w="722153">
                  <a:extLst>
                    <a:ext uri="{9D8B030D-6E8A-4147-A177-3AD203B41FA5}">
                      <a16:colId xmlns:a16="http://schemas.microsoft.com/office/drawing/2014/main" val="3682616"/>
                    </a:ext>
                  </a:extLst>
                </a:gridCol>
                <a:gridCol w="722153">
                  <a:extLst>
                    <a:ext uri="{9D8B030D-6E8A-4147-A177-3AD203B41FA5}">
                      <a16:colId xmlns:a16="http://schemas.microsoft.com/office/drawing/2014/main" val="3638926112"/>
                    </a:ext>
                  </a:extLst>
                </a:gridCol>
                <a:gridCol w="722153">
                  <a:extLst>
                    <a:ext uri="{9D8B030D-6E8A-4147-A177-3AD203B41FA5}">
                      <a16:colId xmlns:a16="http://schemas.microsoft.com/office/drawing/2014/main" val="2770230967"/>
                    </a:ext>
                  </a:extLst>
                </a:gridCol>
                <a:gridCol w="657482">
                  <a:extLst>
                    <a:ext uri="{9D8B030D-6E8A-4147-A177-3AD203B41FA5}">
                      <a16:colId xmlns:a16="http://schemas.microsoft.com/office/drawing/2014/main" val="287532778"/>
                    </a:ext>
                  </a:extLst>
                </a:gridCol>
                <a:gridCol w="646704">
                  <a:extLst>
                    <a:ext uri="{9D8B030D-6E8A-4147-A177-3AD203B41FA5}">
                      <a16:colId xmlns:a16="http://schemas.microsoft.com/office/drawing/2014/main" val="3376561607"/>
                    </a:ext>
                  </a:extLst>
                </a:gridCol>
              </a:tblGrid>
              <a:tr h="1300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131127"/>
                  </a:ext>
                </a:extLst>
              </a:tr>
              <a:tr h="3890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030670"/>
                  </a:ext>
                </a:extLst>
              </a:tr>
              <a:tr h="1667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2.104.377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1.934.484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-169.893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1.433.282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2665455"/>
                  </a:ext>
                </a:extLst>
              </a:tr>
              <a:tr h="130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1.201.803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1.199.681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975.738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5364759"/>
                  </a:ext>
                </a:extLst>
              </a:tr>
              <a:tr h="130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759.234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529.114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-230.120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339.680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21819"/>
                  </a:ext>
                </a:extLst>
              </a:tr>
              <a:tr h="130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114.249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66.349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73.164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867581"/>
                  </a:ext>
                </a:extLst>
              </a:tr>
              <a:tr h="130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092609"/>
                  </a:ext>
                </a:extLst>
              </a:tr>
              <a:tr h="130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Ministerio de Relaciones Exteriores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903771"/>
                  </a:ext>
                </a:extLst>
              </a:tr>
              <a:tr h="130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66.349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284611"/>
                  </a:ext>
                </a:extLst>
              </a:tr>
              <a:tr h="130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66.349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330438"/>
                  </a:ext>
                </a:extLst>
              </a:tr>
              <a:tr h="130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93.440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89.440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87886"/>
                  </a:ext>
                </a:extLst>
              </a:tr>
              <a:tr h="130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71010"/>
                  </a:ext>
                </a:extLst>
              </a:tr>
              <a:tr h="130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6491291"/>
                  </a:ext>
                </a:extLst>
              </a:tr>
              <a:tr h="130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3984509"/>
                  </a:ext>
                </a:extLst>
              </a:tr>
              <a:tr h="130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69.318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67.318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39.883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41843"/>
                  </a:ext>
                </a:extLst>
              </a:tr>
              <a:tr h="130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81930"/>
                  </a:ext>
                </a:extLst>
              </a:tr>
              <a:tr h="130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33110"/>
                  </a:ext>
                </a:extLst>
              </a:tr>
              <a:tr h="130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554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895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2965" y="660037"/>
            <a:ext cx="81014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498046" y="1248543"/>
            <a:ext cx="811637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7385DCD-4D14-4FA9-AB34-1CD66117AE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702612"/>
              </p:ext>
            </p:extLst>
          </p:nvPr>
        </p:nvGraphicFramePr>
        <p:xfrm>
          <a:off x="498046" y="1601108"/>
          <a:ext cx="8062601" cy="4448767"/>
        </p:xfrm>
        <a:graphic>
          <a:graphicData uri="http://schemas.openxmlformats.org/drawingml/2006/table">
            <a:tbl>
              <a:tblPr/>
              <a:tblGrid>
                <a:gridCol w="270194">
                  <a:extLst>
                    <a:ext uri="{9D8B030D-6E8A-4147-A177-3AD203B41FA5}">
                      <a16:colId xmlns:a16="http://schemas.microsoft.com/office/drawing/2014/main" val="3156074293"/>
                    </a:ext>
                  </a:extLst>
                </a:gridCol>
                <a:gridCol w="270194">
                  <a:extLst>
                    <a:ext uri="{9D8B030D-6E8A-4147-A177-3AD203B41FA5}">
                      <a16:colId xmlns:a16="http://schemas.microsoft.com/office/drawing/2014/main" val="2289780555"/>
                    </a:ext>
                  </a:extLst>
                </a:gridCol>
                <a:gridCol w="270194">
                  <a:extLst>
                    <a:ext uri="{9D8B030D-6E8A-4147-A177-3AD203B41FA5}">
                      <a16:colId xmlns:a16="http://schemas.microsoft.com/office/drawing/2014/main" val="87830894"/>
                    </a:ext>
                  </a:extLst>
                </a:gridCol>
                <a:gridCol w="3047793">
                  <a:extLst>
                    <a:ext uri="{9D8B030D-6E8A-4147-A177-3AD203B41FA5}">
                      <a16:colId xmlns:a16="http://schemas.microsoft.com/office/drawing/2014/main" val="2078650098"/>
                    </a:ext>
                  </a:extLst>
                </a:gridCol>
                <a:gridCol w="724121">
                  <a:extLst>
                    <a:ext uri="{9D8B030D-6E8A-4147-A177-3AD203B41FA5}">
                      <a16:colId xmlns:a16="http://schemas.microsoft.com/office/drawing/2014/main" val="1806595715"/>
                    </a:ext>
                  </a:extLst>
                </a:gridCol>
                <a:gridCol w="724121">
                  <a:extLst>
                    <a:ext uri="{9D8B030D-6E8A-4147-A177-3AD203B41FA5}">
                      <a16:colId xmlns:a16="http://schemas.microsoft.com/office/drawing/2014/main" val="1369246360"/>
                    </a:ext>
                  </a:extLst>
                </a:gridCol>
                <a:gridCol w="724121">
                  <a:extLst>
                    <a:ext uri="{9D8B030D-6E8A-4147-A177-3AD203B41FA5}">
                      <a16:colId xmlns:a16="http://schemas.microsoft.com/office/drawing/2014/main" val="2806561090"/>
                    </a:ext>
                  </a:extLst>
                </a:gridCol>
                <a:gridCol w="724121">
                  <a:extLst>
                    <a:ext uri="{9D8B030D-6E8A-4147-A177-3AD203B41FA5}">
                      <a16:colId xmlns:a16="http://schemas.microsoft.com/office/drawing/2014/main" val="3160335107"/>
                    </a:ext>
                  </a:extLst>
                </a:gridCol>
                <a:gridCol w="659275">
                  <a:extLst>
                    <a:ext uri="{9D8B030D-6E8A-4147-A177-3AD203B41FA5}">
                      <a16:colId xmlns:a16="http://schemas.microsoft.com/office/drawing/2014/main" val="400472661"/>
                    </a:ext>
                  </a:extLst>
                </a:gridCol>
                <a:gridCol w="648467">
                  <a:extLst>
                    <a:ext uri="{9D8B030D-6E8A-4147-A177-3AD203B41FA5}">
                      <a16:colId xmlns:a16="http://schemas.microsoft.com/office/drawing/2014/main" val="2427979607"/>
                    </a:ext>
                  </a:extLst>
                </a:gridCol>
              </a:tblGrid>
              <a:tr h="126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492211"/>
                  </a:ext>
                </a:extLst>
              </a:tr>
              <a:tr h="3876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407244"/>
                  </a:ext>
                </a:extLst>
              </a:tr>
              <a:tr h="1661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57.514.894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51.186.542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-6.328.352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41.955.710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102313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27.936.140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28.516.405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580.265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25.500.010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617865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8.835.947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8.048.336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-787.611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5.589.512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498530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198.485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198.485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198.485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421676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198.485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198.485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198.485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736496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9.241.985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8.086.985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-1.155.000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6.712.943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905750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3.825.159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3.795.159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3.742.921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086260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1.741.442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1.741.442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1.720.377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365099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San Francisco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69.553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69.553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69.552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9206207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Museo de la Memoria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1.832.851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1.832.851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1.832.850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308301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Sitios Patrimonio Mundial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181.313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101.313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70.142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35045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Salvador Allende -  Fortalecimiento Archivo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215429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5.323.454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4.170.454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-1.153.000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2.890.311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796322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Acciones culturales complementarias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2.827.529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2.174.529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-653.000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1.520.112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52601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del Patrimonio Mundial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126.018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114.018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70.050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636921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del Patrimonio Nacional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394.770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196.770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-198.000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144.356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43979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Patrimonio Material e Inmaterial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569.925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429.925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167.483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963859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Difusión del Arte y las Culturas de Pueblos Indígenas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920.735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770.735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621.767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892420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Sector Público, Archivo Nacional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484.477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484.477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366.543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430115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93.372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121.372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79.711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407351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93.372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121.372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79.711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450680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18.385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86.221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67.836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68.916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548700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18.385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18.385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674644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67.836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67.836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67.835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219892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2.684.874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1.351.412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-1.333.462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874.914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902962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48.506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33.955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-14.551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16.978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868370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2.361.516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1.125.061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-1.236.455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704.052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359311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50.274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-21.546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14.057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902868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110.692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77.484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-33.208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75.689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543542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64.638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-27.702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64.138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8054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265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7109" y="847140"/>
            <a:ext cx="8037395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567108" y="1689235"/>
            <a:ext cx="803733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8A0307C-9D67-41D3-8423-F9C8E71015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415879"/>
              </p:ext>
            </p:extLst>
          </p:nvPr>
        </p:nvGraphicFramePr>
        <p:xfrm>
          <a:off x="567108" y="2043603"/>
          <a:ext cx="8007343" cy="2198131"/>
        </p:xfrm>
        <a:graphic>
          <a:graphicData uri="http://schemas.openxmlformats.org/drawingml/2006/table">
            <a:tbl>
              <a:tblPr/>
              <a:tblGrid>
                <a:gridCol w="268343">
                  <a:extLst>
                    <a:ext uri="{9D8B030D-6E8A-4147-A177-3AD203B41FA5}">
                      <a16:colId xmlns:a16="http://schemas.microsoft.com/office/drawing/2014/main" val="4152637021"/>
                    </a:ext>
                  </a:extLst>
                </a:gridCol>
                <a:gridCol w="268343">
                  <a:extLst>
                    <a:ext uri="{9D8B030D-6E8A-4147-A177-3AD203B41FA5}">
                      <a16:colId xmlns:a16="http://schemas.microsoft.com/office/drawing/2014/main" val="1125789156"/>
                    </a:ext>
                  </a:extLst>
                </a:gridCol>
                <a:gridCol w="268343">
                  <a:extLst>
                    <a:ext uri="{9D8B030D-6E8A-4147-A177-3AD203B41FA5}">
                      <a16:colId xmlns:a16="http://schemas.microsoft.com/office/drawing/2014/main" val="3545036372"/>
                    </a:ext>
                  </a:extLst>
                </a:gridCol>
                <a:gridCol w="3026904">
                  <a:extLst>
                    <a:ext uri="{9D8B030D-6E8A-4147-A177-3AD203B41FA5}">
                      <a16:colId xmlns:a16="http://schemas.microsoft.com/office/drawing/2014/main" val="390859427"/>
                    </a:ext>
                  </a:extLst>
                </a:gridCol>
                <a:gridCol w="719158">
                  <a:extLst>
                    <a:ext uri="{9D8B030D-6E8A-4147-A177-3AD203B41FA5}">
                      <a16:colId xmlns:a16="http://schemas.microsoft.com/office/drawing/2014/main" val="171400415"/>
                    </a:ext>
                  </a:extLst>
                </a:gridCol>
                <a:gridCol w="719158">
                  <a:extLst>
                    <a:ext uri="{9D8B030D-6E8A-4147-A177-3AD203B41FA5}">
                      <a16:colId xmlns:a16="http://schemas.microsoft.com/office/drawing/2014/main" val="830383244"/>
                    </a:ext>
                  </a:extLst>
                </a:gridCol>
                <a:gridCol w="719158">
                  <a:extLst>
                    <a:ext uri="{9D8B030D-6E8A-4147-A177-3AD203B41FA5}">
                      <a16:colId xmlns:a16="http://schemas.microsoft.com/office/drawing/2014/main" val="2319414433"/>
                    </a:ext>
                  </a:extLst>
                </a:gridCol>
                <a:gridCol w="719158">
                  <a:extLst>
                    <a:ext uri="{9D8B030D-6E8A-4147-A177-3AD203B41FA5}">
                      <a16:colId xmlns:a16="http://schemas.microsoft.com/office/drawing/2014/main" val="2011379753"/>
                    </a:ext>
                  </a:extLst>
                </a:gridCol>
                <a:gridCol w="654756">
                  <a:extLst>
                    <a:ext uri="{9D8B030D-6E8A-4147-A177-3AD203B41FA5}">
                      <a16:colId xmlns:a16="http://schemas.microsoft.com/office/drawing/2014/main" val="2488579165"/>
                    </a:ext>
                  </a:extLst>
                </a:gridCol>
                <a:gridCol w="644022">
                  <a:extLst>
                    <a:ext uri="{9D8B030D-6E8A-4147-A177-3AD203B41FA5}">
                      <a16:colId xmlns:a16="http://schemas.microsoft.com/office/drawing/2014/main" val="104073174"/>
                    </a:ext>
                  </a:extLst>
                </a:gridCol>
              </a:tblGrid>
              <a:tr h="1297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6191386"/>
                  </a:ext>
                </a:extLst>
              </a:tr>
              <a:tr h="3802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847205"/>
                  </a:ext>
                </a:extLst>
              </a:tr>
              <a:tr h="129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2.825.485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1.852.525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-972.960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190.436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584681"/>
                  </a:ext>
                </a:extLst>
              </a:tr>
              <a:tr h="129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2.825.485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1.852.525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-972.960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190.436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540173"/>
                  </a:ext>
                </a:extLst>
              </a:tr>
              <a:tr h="129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3.833.078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1.658.740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-2.174.338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1.501.897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479426"/>
                  </a:ext>
                </a:extLst>
              </a:tr>
              <a:tr h="129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581.229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703.841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577.112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347963"/>
                  </a:ext>
                </a:extLst>
              </a:tr>
              <a:tr h="129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581.229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465.229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417.331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73914"/>
                  </a:ext>
                </a:extLst>
              </a:tr>
              <a:tr h="129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316371"/>
                  </a:ext>
                </a:extLst>
              </a:tr>
              <a:tr h="129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3.251.849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954.899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-2.296.950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924.785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138113"/>
                  </a:ext>
                </a:extLst>
              </a:tr>
              <a:tr h="129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Mejoramiento Integral de Bibliotecas Públicas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623.421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483.421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483.421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689349"/>
                  </a:ext>
                </a:extLst>
              </a:tr>
              <a:tr h="129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591.718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471.478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-120.240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441.364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212497"/>
                  </a:ext>
                </a:extLst>
              </a:tr>
              <a:tr h="129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2.036.710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-2.036.710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058367"/>
                  </a:ext>
                </a:extLst>
              </a:tr>
              <a:tr h="129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1.386.433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1.385.433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1.386.432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138643,2%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161708"/>
                  </a:ext>
                </a:extLst>
              </a:tr>
              <a:tr h="129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1.386.433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1.385.433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1.386.432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138643,2%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673803"/>
                  </a:ext>
                </a:extLst>
              </a:tr>
              <a:tr h="129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-2.137.000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855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278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8175" y="781032"/>
            <a:ext cx="8087649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02: RED DE BIBLIOTECAS PÚBLICAS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2559" y="1637375"/>
            <a:ext cx="8070457" cy="2880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895ED1F-C3F6-480F-8E69-DF1168EEB7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971318"/>
              </p:ext>
            </p:extLst>
          </p:nvPr>
        </p:nvGraphicFramePr>
        <p:xfrm>
          <a:off x="531097" y="2005992"/>
          <a:ext cx="8053380" cy="2221054"/>
        </p:xfrm>
        <a:graphic>
          <a:graphicData uri="http://schemas.openxmlformats.org/drawingml/2006/table">
            <a:tbl>
              <a:tblPr/>
              <a:tblGrid>
                <a:gridCol w="269886">
                  <a:extLst>
                    <a:ext uri="{9D8B030D-6E8A-4147-A177-3AD203B41FA5}">
                      <a16:colId xmlns:a16="http://schemas.microsoft.com/office/drawing/2014/main" val="3977729720"/>
                    </a:ext>
                  </a:extLst>
                </a:gridCol>
                <a:gridCol w="269886">
                  <a:extLst>
                    <a:ext uri="{9D8B030D-6E8A-4147-A177-3AD203B41FA5}">
                      <a16:colId xmlns:a16="http://schemas.microsoft.com/office/drawing/2014/main" val="1995560931"/>
                    </a:ext>
                  </a:extLst>
                </a:gridCol>
                <a:gridCol w="269886">
                  <a:extLst>
                    <a:ext uri="{9D8B030D-6E8A-4147-A177-3AD203B41FA5}">
                      <a16:colId xmlns:a16="http://schemas.microsoft.com/office/drawing/2014/main" val="1207200663"/>
                    </a:ext>
                  </a:extLst>
                </a:gridCol>
                <a:gridCol w="3044305">
                  <a:extLst>
                    <a:ext uri="{9D8B030D-6E8A-4147-A177-3AD203B41FA5}">
                      <a16:colId xmlns:a16="http://schemas.microsoft.com/office/drawing/2014/main" val="2601700862"/>
                    </a:ext>
                  </a:extLst>
                </a:gridCol>
                <a:gridCol w="723293">
                  <a:extLst>
                    <a:ext uri="{9D8B030D-6E8A-4147-A177-3AD203B41FA5}">
                      <a16:colId xmlns:a16="http://schemas.microsoft.com/office/drawing/2014/main" val="184100460"/>
                    </a:ext>
                  </a:extLst>
                </a:gridCol>
                <a:gridCol w="723293">
                  <a:extLst>
                    <a:ext uri="{9D8B030D-6E8A-4147-A177-3AD203B41FA5}">
                      <a16:colId xmlns:a16="http://schemas.microsoft.com/office/drawing/2014/main" val="2353113103"/>
                    </a:ext>
                  </a:extLst>
                </a:gridCol>
                <a:gridCol w="723293">
                  <a:extLst>
                    <a:ext uri="{9D8B030D-6E8A-4147-A177-3AD203B41FA5}">
                      <a16:colId xmlns:a16="http://schemas.microsoft.com/office/drawing/2014/main" val="3684581469"/>
                    </a:ext>
                  </a:extLst>
                </a:gridCol>
                <a:gridCol w="723293">
                  <a:extLst>
                    <a:ext uri="{9D8B030D-6E8A-4147-A177-3AD203B41FA5}">
                      <a16:colId xmlns:a16="http://schemas.microsoft.com/office/drawing/2014/main" val="1374925154"/>
                    </a:ext>
                  </a:extLst>
                </a:gridCol>
                <a:gridCol w="658520">
                  <a:extLst>
                    <a:ext uri="{9D8B030D-6E8A-4147-A177-3AD203B41FA5}">
                      <a16:colId xmlns:a16="http://schemas.microsoft.com/office/drawing/2014/main" val="1198448154"/>
                    </a:ext>
                  </a:extLst>
                </a:gridCol>
                <a:gridCol w="647725">
                  <a:extLst>
                    <a:ext uri="{9D8B030D-6E8A-4147-A177-3AD203B41FA5}">
                      <a16:colId xmlns:a16="http://schemas.microsoft.com/office/drawing/2014/main" val="77094482"/>
                    </a:ext>
                  </a:extLst>
                </a:gridCol>
              </a:tblGrid>
              <a:tr h="1245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705637"/>
                  </a:ext>
                </a:extLst>
              </a:tr>
              <a:tr h="3726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433292"/>
                  </a:ext>
                </a:extLst>
              </a:tr>
              <a:tr h="1597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7.003.102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6.382.184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-620.918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5.212.150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352750"/>
                  </a:ext>
                </a:extLst>
              </a:tr>
              <a:tr h="124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1.460.868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1.466.436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1.210.593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266519"/>
                  </a:ext>
                </a:extLst>
              </a:tr>
              <a:tr h="124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5.402.418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-540.418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3.965.431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375090"/>
                  </a:ext>
                </a:extLst>
              </a:tr>
              <a:tr h="124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607339"/>
                  </a:ext>
                </a:extLst>
              </a:tr>
              <a:tr h="124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312951"/>
                  </a:ext>
                </a:extLst>
              </a:tr>
              <a:tr h="124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136.486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-86.068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349165"/>
                  </a:ext>
                </a:extLst>
              </a:tr>
              <a:tr h="124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-54.690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178775"/>
                  </a:ext>
                </a:extLst>
              </a:tr>
              <a:tr h="124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745669"/>
                  </a:ext>
                </a:extLst>
              </a:tr>
              <a:tr h="124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-21.369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632012"/>
                  </a:ext>
                </a:extLst>
              </a:tr>
              <a:tr h="124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-7.890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17164"/>
                  </a:ext>
                </a:extLst>
              </a:tr>
              <a:tr h="124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092355"/>
                  </a:ext>
                </a:extLst>
              </a:tr>
              <a:tr h="124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060982"/>
                  </a:ext>
                </a:extLst>
              </a:tr>
              <a:tr h="124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46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390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7109" y="741453"/>
            <a:ext cx="8037339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03: CONSEJO DE MONUMENTOS NACIONALES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7109" y="1569481"/>
            <a:ext cx="7886702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B35AA44-C2A6-4970-AFC8-C8F445259B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361680"/>
              </p:ext>
            </p:extLst>
          </p:nvPr>
        </p:nvGraphicFramePr>
        <p:xfrm>
          <a:off x="572836" y="1876686"/>
          <a:ext cx="8031612" cy="1851398"/>
        </p:xfrm>
        <a:graphic>
          <a:graphicData uri="http://schemas.openxmlformats.org/drawingml/2006/table">
            <a:tbl>
              <a:tblPr/>
              <a:tblGrid>
                <a:gridCol w="269156">
                  <a:extLst>
                    <a:ext uri="{9D8B030D-6E8A-4147-A177-3AD203B41FA5}">
                      <a16:colId xmlns:a16="http://schemas.microsoft.com/office/drawing/2014/main" val="2523394131"/>
                    </a:ext>
                  </a:extLst>
                </a:gridCol>
                <a:gridCol w="269156">
                  <a:extLst>
                    <a:ext uri="{9D8B030D-6E8A-4147-A177-3AD203B41FA5}">
                      <a16:colId xmlns:a16="http://schemas.microsoft.com/office/drawing/2014/main" val="3528451384"/>
                    </a:ext>
                  </a:extLst>
                </a:gridCol>
                <a:gridCol w="269156">
                  <a:extLst>
                    <a:ext uri="{9D8B030D-6E8A-4147-A177-3AD203B41FA5}">
                      <a16:colId xmlns:a16="http://schemas.microsoft.com/office/drawing/2014/main" val="146819172"/>
                    </a:ext>
                  </a:extLst>
                </a:gridCol>
                <a:gridCol w="3036078">
                  <a:extLst>
                    <a:ext uri="{9D8B030D-6E8A-4147-A177-3AD203B41FA5}">
                      <a16:colId xmlns:a16="http://schemas.microsoft.com/office/drawing/2014/main" val="479849791"/>
                    </a:ext>
                  </a:extLst>
                </a:gridCol>
                <a:gridCol w="721338">
                  <a:extLst>
                    <a:ext uri="{9D8B030D-6E8A-4147-A177-3AD203B41FA5}">
                      <a16:colId xmlns:a16="http://schemas.microsoft.com/office/drawing/2014/main" val="2759176181"/>
                    </a:ext>
                  </a:extLst>
                </a:gridCol>
                <a:gridCol w="721338">
                  <a:extLst>
                    <a:ext uri="{9D8B030D-6E8A-4147-A177-3AD203B41FA5}">
                      <a16:colId xmlns:a16="http://schemas.microsoft.com/office/drawing/2014/main" val="1044657425"/>
                    </a:ext>
                  </a:extLst>
                </a:gridCol>
                <a:gridCol w="721338">
                  <a:extLst>
                    <a:ext uri="{9D8B030D-6E8A-4147-A177-3AD203B41FA5}">
                      <a16:colId xmlns:a16="http://schemas.microsoft.com/office/drawing/2014/main" val="527365805"/>
                    </a:ext>
                  </a:extLst>
                </a:gridCol>
                <a:gridCol w="721338">
                  <a:extLst>
                    <a:ext uri="{9D8B030D-6E8A-4147-A177-3AD203B41FA5}">
                      <a16:colId xmlns:a16="http://schemas.microsoft.com/office/drawing/2014/main" val="3101821816"/>
                    </a:ext>
                  </a:extLst>
                </a:gridCol>
                <a:gridCol w="656740">
                  <a:extLst>
                    <a:ext uri="{9D8B030D-6E8A-4147-A177-3AD203B41FA5}">
                      <a16:colId xmlns:a16="http://schemas.microsoft.com/office/drawing/2014/main" val="2648254915"/>
                    </a:ext>
                  </a:extLst>
                </a:gridCol>
                <a:gridCol w="645974">
                  <a:extLst>
                    <a:ext uri="{9D8B030D-6E8A-4147-A177-3AD203B41FA5}">
                      <a16:colId xmlns:a16="http://schemas.microsoft.com/office/drawing/2014/main" val="1626353468"/>
                    </a:ext>
                  </a:extLst>
                </a:gridCol>
              </a:tblGrid>
              <a:tr h="1293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761280"/>
                  </a:ext>
                </a:extLst>
              </a:tr>
              <a:tr h="3870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229726"/>
                  </a:ext>
                </a:extLst>
              </a:tr>
              <a:tr h="1658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5.777.509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6.252.919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475.410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5.244.464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662450"/>
                  </a:ext>
                </a:extLst>
              </a:tr>
              <a:tr h="129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3.884.813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4.163.103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278.290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3.437.982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664615"/>
                  </a:ext>
                </a:extLst>
              </a:tr>
              <a:tr h="129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1.788.096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1.637.247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1.402.201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266186"/>
                  </a:ext>
                </a:extLst>
              </a:tr>
              <a:tr h="129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95.720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714167"/>
                  </a:ext>
                </a:extLst>
              </a:tr>
              <a:tr h="129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056936"/>
                  </a:ext>
                </a:extLst>
              </a:tr>
              <a:tr h="129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358417"/>
                  </a:ext>
                </a:extLst>
              </a:tr>
              <a:tr h="129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28.083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795114"/>
                  </a:ext>
                </a:extLst>
              </a:tr>
              <a:tr h="129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35584,9%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352347"/>
                  </a:ext>
                </a:extLst>
              </a:tr>
              <a:tr h="129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35584,9%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09647"/>
                  </a:ext>
                </a:extLst>
              </a:tr>
              <a:tr h="129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3762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629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908720"/>
            <a:ext cx="82630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D62D8A99-DF16-4596-8E96-C63929870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7204744"/>
              </p:ext>
            </p:extLst>
          </p:nvPr>
        </p:nvGraphicFramePr>
        <p:xfrm>
          <a:off x="429036" y="1844824"/>
          <a:ext cx="408600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2E8823F8-26E4-4935-9C68-757F2C84FD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4550104"/>
              </p:ext>
            </p:extLst>
          </p:nvPr>
        </p:nvGraphicFramePr>
        <p:xfrm>
          <a:off x="4595846" y="1844824"/>
          <a:ext cx="408600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388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764704"/>
            <a:ext cx="809905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MENSUAL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AF9E3CC4-14DC-460C-8B88-8F3E1F55EA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5146348"/>
              </p:ext>
            </p:extLst>
          </p:nvPr>
        </p:nvGraphicFramePr>
        <p:xfrm>
          <a:off x="755576" y="1916832"/>
          <a:ext cx="756084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7713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80243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7002AC0F-BA35-4B75-B4C8-AA1BCB7144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160348"/>
              </p:ext>
            </p:extLst>
          </p:nvPr>
        </p:nvGraphicFramePr>
        <p:xfrm>
          <a:off x="755576" y="1844824"/>
          <a:ext cx="7704856" cy="3788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6935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9171" y="756403"/>
            <a:ext cx="813476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09171" y="1412776"/>
            <a:ext cx="8177630" cy="3738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CBACE898-04C8-4FFC-9022-3304AE7842A4}"/>
              </a:ext>
            </a:extLst>
          </p:cNvPr>
          <p:cNvSpPr txBox="1">
            <a:spLocks/>
          </p:cNvSpPr>
          <p:nvPr/>
        </p:nvSpPr>
        <p:spPr>
          <a:xfrm>
            <a:off x="473787" y="3801893"/>
            <a:ext cx="8161042" cy="52208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F41FB15-D09F-4169-B15B-7FACC4F5FB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876056"/>
              </p:ext>
            </p:extLst>
          </p:nvPr>
        </p:nvGraphicFramePr>
        <p:xfrm>
          <a:off x="513799" y="1769973"/>
          <a:ext cx="8107441" cy="2018737"/>
        </p:xfrm>
        <a:graphic>
          <a:graphicData uri="http://schemas.openxmlformats.org/drawingml/2006/table">
            <a:tbl>
              <a:tblPr/>
              <a:tblGrid>
                <a:gridCol w="290797">
                  <a:extLst>
                    <a:ext uri="{9D8B030D-6E8A-4147-A177-3AD203B41FA5}">
                      <a16:colId xmlns:a16="http://schemas.microsoft.com/office/drawing/2014/main" val="3391848974"/>
                    </a:ext>
                  </a:extLst>
                </a:gridCol>
                <a:gridCol w="3280198">
                  <a:extLst>
                    <a:ext uri="{9D8B030D-6E8A-4147-A177-3AD203B41FA5}">
                      <a16:colId xmlns:a16="http://schemas.microsoft.com/office/drawing/2014/main" val="965379644"/>
                    </a:ext>
                  </a:extLst>
                </a:gridCol>
                <a:gridCol w="779338">
                  <a:extLst>
                    <a:ext uri="{9D8B030D-6E8A-4147-A177-3AD203B41FA5}">
                      <a16:colId xmlns:a16="http://schemas.microsoft.com/office/drawing/2014/main" val="3726287249"/>
                    </a:ext>
                  </a:extLst>
                </a:gridCol>
                <a:gridCol w="779338">
                  <a:extLst>
                    <a:ext uri="{9D8B030D-6E8A-4147-A177-3AD203B41FA5}">
                      <a16:colId xmlns:a16="http://schemas.microsoft.com/office/drawing/2014/main" val="3968827690"/>
                    </a:ext>
                  </a:extLst>
                </a:gridCol>
                <a:gridCol w="779338">
                  <a:extLst>
                    <a:ext uri="{9D8B030D-6E8A-4147-A177-3AD203B41FA5}">
                      <a16:colId xmlns:a16="http://schemas.microsoft.com/office/drawing/2014/main" val="3792141537"/>
                    </a:ext>
                  </a:extLst>
                </a:gridCol>
                <a:gridCol w="779338">
                  <a:extLst>
                    <a:ext uri="{9D8B030D-6E8A-4147-A177-3AD203B41FA5}">
                      <a16:colId xmlns:a16="http://schemas.microsoft.com/office/drawing/2014/main" val="1916590549"/>
                    </a:ext>
                  </a:extLst>
                </a:gridCol>
                <a:gridCol w="709547">
                  <a:extLst>
                    <a:ext uri="{9D8B030D-6E8A-4147-A177-3AD203B41FA5}">
                      <a16:colId xmlns:a16="http://schemas.microsoft.com/office/drawing/2014/main" val="2388962708"/>
                    </a:ext>
                  </a:extLst>
                </a:gridCol>
                <a:gridCol w="709547">
                  <a:extLst>
                    <a:ext uri="{9D8B030D-6E8A-4147-A177-3AD203B41FA5}">
                      <a16:colId xmlns:a16="http://schemas.microsoft.com/office/drawing/2014/main" val="4159395849"/>
                    </a:ext>
                  </a:extLst>
                </a:gridCol>
              </a:tblGrid>
              <a:tr h="1334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0553394"/>
                  </a:ext>
                </a:extLst>
              </a:tr>
              <a:tr h="4087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798427"/>
                  </a:ext>
                </a:extLst>
              </a:tr>
              <a:tr h="1418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200.618.493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186.212.375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-14.406.118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144.353.005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299553"/>
                  </a:ext>
                </a:extLst>
              </a:tr>
              <a:tr h="133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59.647.468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58.104.485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-1.542.983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49.438.991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765281"/>
                  </a:ext>
                </a:extLst>
              </a:tr>
              <a:tr h="133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22.898.160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19.610.407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-3.287.753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13.980.146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12984"/>
                  </a:ext>
                </a:extLst>
              </a:tr>
              <a:tr h="133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284.286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283.260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284.236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27703,3%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772713"/>
                  </a:ext>
                </a:extLst>
              </a:tr>
              <a:tr h="133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100.084.943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94.916.203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-5.168.740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71.012.187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730178"/>
                  </a:ext>
                </a:extLst>
              </a:tr>
              <a:tr h="133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88.500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68.040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4.710.443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23022,7%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5322,5%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949710"/>
                  </a:ext>
                </a:extLst>
              </a:tr>
              <a:tr h="133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4.378.965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2.545.085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-1.833.880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1.492.236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183180"/>
                  </a:ext>
                </a:extLst>
              </a:tr>
              <a:tr h="133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4.527.393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3.890.819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-636.574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1.539.623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092767"/>
                  </a:ext>
                </a:extLst>
              </a:tr>
              <a:tr h="133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6.911.078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1.658.740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-5.252.338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1.501.897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102018"/>
                  </a:ext>
                </a:extLst>
              </a:tr>
              <a:tr h="133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5.107.850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5.101.850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5.102.608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85043,5%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295184"/>
                  </a:ext>
                </a:extLst>
              </a:tr>
              <a:tr h="133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2.143.000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-2.137.000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673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0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9171" y="756403"/>
            <a:ext cx="802326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RESUMEN POR CAPÍTULOS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09171" y="1412776"/>
            <a:ext cx="8177630" cy="3738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A5F7590-6CAA-40B2-ADD4-D4A5407C3B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296110"/>
              </p:ext>
            </p:extLst>
          </p:nvPr>
        </p:nvGraphicFramePr>
        <p:xfrm>
          <a:off x="509171" y="1754116"/>
          <a:ext cx="8023266" cy="1674884"/>
        </p:xfrm>
        <a:graphic>
          <a:graphicData uri="http://schemas.openxmlformats.org/drawingml/2006/table">
            <a:tbl>
              <a:tblPr/>
              <a:tblGrid>
                <a:gridCol w="278199">
                  <a:extLst>
                    <a:ext uri="{9D8B030D-6E8A-4147-A177-3AD203B41FA5}">
                      <a16:colId xmlns:a16="http://schemas.microsoft.com/office/drawing/2014/main" val="1132888917"/>
                    </a:ext>
                  </a:extLst>
                </a:gridCol>
                <a:gridCol w="278199">
                  <a:extLst>
                    <a:ext uri="{9D8B030D-6E8A-4147-A177-3AD203B41FA5}">
                      <a16:colId xmlns:a16="http://schemas.microsoft.com/office/drawing/2014/main" val="1872254034"/>
                    </a:ext>
                  </a:extLst>
                </a:gridCol>
                <a:gridCol w="3138088">
                  <a:extLst>
                    <a:ext uri="{9D8B030D-6E8A-4147-A177-3AD203B41FA5}">
                      <a16:colId xmlns:a16="http://schemas.microsoft.com/office/drawing/2014/main" val="1218621573"/>
                    </a:ext>
                  </a:extLst>
                </a:gridCol>
                <a:gridCol w="745574">
                  <a:extLst>
                    <a:ext uri="{9D8B030D-6E8A-4147-A177-3AD203B41FA5}">
                      <a16:colId xmlns:a16="http://schemas.microsoft.com/office/drawing/2014/main" val="1476547204"/>
                    </a:ext>
                  </a:extLst>
                </a:gridCol>
                <a:gridCol w="745574">
                  <a:extLst>
                    <a:ext uri="{9D8B030D-6E8A-4147-A177-3AD203B41FA5}">
                      <a16:colId xmlns:a16="http://schemas.microsoft.com/office/drawing/2014/main" val="2039225706"/>
                    </a:ext>
                  </a:extLst>
                </a:gridCol>
                <a:gridCol w="745574">
                  <a:extLst>
                    <a:ext uri="{9D8B030D-6E8A-4147-A177-3AD203B41FA5}">
                      <a16:colId xmlns:a16="http://schemas.microsoft.com/office/drawing/2014/main" val="1769820923"/>
                    </a:ext>
                  </a:extLst>
                </a:gridCol>
                <a:gridCol w="745574">
                  <a:extLst>
                    <a:ext uri="{9D8B030D-6E8A-4147-A177-3AD203B41FA5}">
                      <a16:colId xmlns:a16="http://schemas.microsoft.com/office/drawing/2014/main" val="1266122907"/>
                    </a:ext>
                  </a:extLst>
                </a:gridCol>
                <a:gridCol w="678806">
                  <a:extLst>
                    <a:ext uri="{9D8B030D-6E8A-4147-A177-3AD203B41FA5}">
                      <a16:colId xmlns:a16="http://schemas.microsoft.com/office/drawing/2014/main" val="2358530751"/>
                    </a:ext>
                  </a:extLst>
                </a:gridCol>
                <a:gridCol w="667678">
                  <a:extLst>
                    <a:ext uri="{9D8B030D-6E8A-4147-A177-3AD203B41FA5}">
                      <a16:colId xmlns:a16="http://schemas.microsoft.com/office/drawing/2014/main" val="1147850031"/>
                    </a:ext>
                  </a:extLst>
                </a:gridCol>
              </a:tblGrid>
              <a:tr h="1300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2979822"/>
                  </a:ext>
                </a:extLst>
              </a:tr>
              <a:tr h="3982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786116"/>
                  </a:ext>
                </a:extLst>
              </a:tr>
              <a:tr h="170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128.218.611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120.456.246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-7.762.365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90.507.399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450537"/>
                  </a:ext>
                </a:extLst>
              </a:tr>
              <a:tr h="1300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86.092.600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80.109.017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-5.983.583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58.025.662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635088"/>
                  </a:ext>
                </a:extLst>
              </a:tr>
              <a:tr h="1300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Culturales y Artísticos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42.126.011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40.347.229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-1.778.782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32.481.737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990571"/>
                  </a:ext>
                </a:extLst>
              </a:tr>
              <a:tr h="162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2.104.377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1.934.484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-169.893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1.433.282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193678"/>
                  </a:ext>
                </a:extLst>
              </a:tr>
              <a:tr h="162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70.295.505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63.821.645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-6.473.860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52.412.324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519010"/>
                  </a:ext>
                </a:extLst>
              </a:tr>
              <a:tr h="1300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57.514.894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51.186.542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-6.328.352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41.955.710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902318"/>
                  </a:ext>
                </a:extLst>
              </a:tr>
              <a:tr h="1300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de Bibliotecas Públicas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7.003.102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6.382.184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-620.918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5.212.150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137788"/>
                  </a:ext>
                </a:extLst>
              </a:tr>
              <a:tr h="1300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Monumentos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5.777.509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6.252.919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475.410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5.244.464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419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813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43021" y="711057"/>
            <a:ext cx="8072837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2261" y="1562075"/>
            <a:ext cx="8051069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8B02ED0-730A-4FE2-B891-355F8AF39F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903024"/>
              </p:ext>
            </p:extLst>
          </p:nvPr>
        </p:nvGraphicFramePr>
        <p:xfrm>
          <a:off x="540670" y="1927200"/>
          <a:ext cx="8072836" cy="4321403"/>
        </p:xfrm>
        <a:graphic>
          <a:graphicData uri="http://schemas.openxmlformats.org/drawingml/2006/table">
            <a:tbl>
              <a:tblPr/>
              <a:tblGrid>
                <a:gridCol w="270538">
                  <a:extLst>
                    <a:ext uri="{9D8B030D-6E8A-4147-A177-3AD203B41FA5}">
                      <a16:colId xmlns:a16="http://schemas.microsoft.com/office/drawing/2014/main" val="3811536315"/>
                    </a:ext>
                  </a:extLst>
                </a:gridCol>
                <a:gridCol w="270538">
                  <a:extLst>
                    <a:ext uri="{9D8B030D-6E8A-4147-A177-3AD203B41FA5}">
                      <a16:colId xmlns:a16="http://schemas.microsoft.com/office/drawing/2014/main" val="1276107461"/>
                    </a:ext>
                  </a:extLst>
                </a:gridCol>
                <a:gridCol w="270538">
                  <a:extLst>
                    <a:ext uri="{9D8B030D-6E8A-4147-A177-3AD203B41FA5}">
                      <a16:colId xmlns:a16="http://schemas.microsoft.com/office/drawing/2014/main" val="1647213790"/>
                    </a:ext>
                  </a:extLst>
                </a:gridCol>
                <a:gridCol w="3051661">
                  <a:extLst>
                    <a:ext uri="{9D8B030D-6E8A-4147-A177-3AD203B41FA5}">
                      <a16:colId xmlns:a16="http://schemas.microsoft.com/office/drawing/2014/main" val="1379313466"/>
                    </a:ext>
                  </a:extLst>
                </a:gridCol>
                <a:gridCol w="725040">
                  <a:extLst>
                    <a:ext uri="{9D8B030D-6E8A-4147-A177-3AD203B41FA5}">
                      <a16:colId xmlns:a16="http://schemas.microsoft.com/office/drawing/2014/main" val="58863712"/>
                    </a:ext>
                  </a:extLst>
                </a:gridCol>
                <a:gridCol w="725040">
                  <a:extLst>
                    <a:ext uri="{9D8B030D-6E8A-4147-A177-3AD203B41FA5}">
                      <a16:colId xmlns:a16="http://schemas.microsoft.com/office/drawing/2014/main" val="2673406461"/>
                    </a:ext>
                  </a:extLst>
                </a:gridCol>
                <a:gridCol w="725040">
                  <a:extLst>
                    <a:ext uri="{9D8B030D-6E8A-4147-A177-3AD203B41FA5}">
                      <a16:colId xmlns:a16="http://schemas.microsoft.com/office/drawing/2014/main" val="4280437205"/>
                    </a:ext>
                  </a:extLst>
                </a:gridCol>
                <a:gridCol w="725040">
                  <a:extLst>
                    <a:ext uri="{9D8B030D-6E8A-4147-A177-3AD203B41FA5}">
                      <a16:colId xmlns:a16="http://schemas.microsoft.com/office/drawing/2014/main" val="1085422919"/>
                    </a:ext>
                  </a:extLst>
                </a:gridCol>
                <a:gridCol w="660111">
                  <a:extLst>
                    <a:ext uri="{9D8B030D-6E8A-4147-A177-3AD203B41FA5}">
                      <a16:colId xmlns:a16="http://schemas.microsoft.com/office/drawing/2014/main" val="1304732375"/>
                    </a:ext>
                  </a:extLst>
                </a:gridCol>
                <a:gridCol w="649290">
                  <a:extLst>
                    <a:ext uri="{9D8B030D-6E8A-4147-A177-3AD203B41FA5}">
                      <a16:colId xmlns:a16="http://schemas.microsoft.com/office/drawing/2014/main" val="1025314021"/>
                    </a:ext>
                  </a:extLst>
                </a:gridCol>
              </a:tblGrid>
              <a:tr h="1290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846087"/>
                  </a:ext>
                </a:extLst>
              </a:tr>
              <a:tr h="3861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059926"/>
                  </a:ext>
                </a:extLst>
              </a:tr>
              <a:tr h="1654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86.092.600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80.109.017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-5.983.583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58.025.662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773308"/>
                  </a:ext>
                </a:extLst>
              </a:tr>
              <a:tr h="129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22.091.773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19.734.234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-2.357.539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16.523.740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231961"/>
                  </a:ext>
                </a:extLst>
              </a:tr>
              <a:tr h="129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5.550.627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4.217.659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-1.332.968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2.634.399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032614"/>
                  </a:ext>
                </a:extLst>
              </a:tr>
              <a:tr h="129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490845"/>
                  </a:ext>
                </a:extLst>
              </a:tr>
              <a:tr h="129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077769"/>
                  </a:ext>
                </a:extLst>
              </a:tr>
              <a:tr h="129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52.304.956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50.075.952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-2.229.004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33.950.729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606473"/>
                  </a:ext>
                </a:extLst>
              </a:tr>
              <a:tr h="129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19.494.555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19.494.555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19.371.430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118636"/>
                  </a:ext>
                </a:extLst>
              </a:tr>
              <a:tr h="129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Artesanías de Chile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866.610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866.610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866.610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423520"/>
                  </a:ext>
                </a:extLst>
              </a:tr>
              <a:tr h="129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Cultural Municipalidad de Santiago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3.126.954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3.126.954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3.126.954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877418"/>
                  </a:ext>
                </a:extLst>
              </a:tr>
              <a:tr h="129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Orquestas Sinfónicas Juveniles e Infantiles de Chile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3.393.105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3.393.105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3.393.104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529171"/>
                  </a:ext>
                </a:extLst>
              </a:tr>
              <a:tr h="129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Cultural Palacio de la Moneda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2.126.974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2.126.974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2.126.974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511644"/>
                  </a:ext>
                </a:extLst>
              </a:tr>
              <a:tr h="129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Centro Cultural Gabriela Mistral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3.378.554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3.378.554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3.255.434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596921"/>
                  </a:ext>
                </a:extLst>
              </a:tr>
              <a:tr h="129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Instituciones Colaboradoras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3.750.033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3.750.033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751039"/>
                  </a:ext>
                </a:extLst>
              </a:tr>
              <a:tr h="129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Cultural Valparaíso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1.260.395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1.260.395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1.260.396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746527"/>
                  </a:ext>
                </a:extLst>
              </a:tr>
              <a:tr h="129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Orquestas Regionales Profesionales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1.591.930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1.591.930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1.591.925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08388"/>
                  </a:ext>
                </a:extLst>
              </a:tr>
              <a:tr h="133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1.087.450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-615.200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544120"/>
                  </a:ext>
                </a:extLst>
              </a:tr>
              <a:tr h="129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1.087.450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-615.200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411815"/>
                  </a:ext>
                </a:extLst>
              </a:tr>
              <a:tr h="129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31.665.878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30.038.979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-1.626.899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14.037.819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801853"/>
                  </a:ext>
                </a:extLst>
              </a:tr>
              <a:tr h="129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Actividades de Fomento y Desarrollo Cultural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9.796.251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9.470.797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-325.454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5.462.724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385467"/>
                  </a:ext>
                </a:extLst>
              </a:tr>
              <a:tr h="129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Conjuntos Artísticos Estables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3.719.705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3.515.832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-203.873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2.442.974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518172"/>
                  </a:ext>
                </a:extLst>
              </a:tr>
              <a:tr h="129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del Arte en la Educación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1.649.385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1.534.385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384.477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749639"/>
                  </a:ext>
                </a:extLst>
              </a:tr>
              <a:tr h="129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Cultura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3.212.527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2.922.527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1.309.408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318500"/>
                  </a:ext>
                </a:extLst>
              </a:tr>
              <a:tr h="129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Creación y Desarrollo Artístico para Niños y Jóvenes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2.623.972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2.376.400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-247.572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1.410.354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274689"/>
                  </a:ext>
                </a:extLst>
              </a:tr>
              <a:tr h="129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Organizaciones Culturales Colaboradoras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7.205.723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7.155.723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1.790.517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779976"/>
                  </a:ext>
                </a:extLst>
              </a:tr>
              <a:tr h="129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Desarrollo Artístico en la Educación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1.296.230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1.136.230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766.324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581778"/>
                  </a:ext>
                </a:extLst>
              </a:tr>
              <a:tr h="129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Exportación de Servicios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391.009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391.009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116.715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99275"/>
                  </a:ext>
                </a:extLst>
              </a:tr>
              <a:tr h="129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 Artes de la Visualidad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1.771.076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1.536.076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354.326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738455"/>
                  </a:ext>
                </a:extLst>
              </a:tr>
              <a:tr h="129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57.073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406290"/>
                  </a:ext>
                </a:extLst>
              </a:tr>
              <a:tr h="129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57.073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071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374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24113" y="801157"/>
            <a:ext cx="8080335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24113" y="1628801"/>
            <a:ext cx="8001580" cy="3582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678366D2-89C6-4FBD-AAC9-8D90A9EC15C3}"/>
              </a:ext>
            </a:extLst>
          </p:cNvPr>
          <p:cNvSpPr txBox="1">
            <a:spLocks/>
          </p:cNvSpPr>
          <p:nvPr/>
        </p:nvSpPr>
        <p:spPr>
          <a:xfrm>
            <a:off x="522447" y="4820844"/>
            <a:ext cx="8060297" cy="35826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84BFB77-DD1E-4257-AE38-0968A75631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821267"/>
              </p:ext>
            </p:extLst>
          </p:nvPr>
        </p:nvGraphicFramePr>
        <p:xfrm>
          <a:off x="526424" y="1980734"/>
          <a:ext cx="8080336" cy="2833781"/>
        </p:xfrm>
        <a:graphic>
          <a:graphicData uri="http://schemas.openxmlformats.org/drawingml/2006/table">
            <a:tbl>
              <a:tblPr/>
              <a:tblGrid>
                <a:gridCol w="270789">
                  <a:extLst>
                    <a:ext uri="{9D8B030D-6E8A-4147-A177-3AD203B41FA5}">
                      <a16:colId xmlns:a16="http://schemas.microsoft.com/office/drawing/2014/main" val="1599575230"/>
                    </a:ext>
                  </a:extLst>
                </a:gridCol>
                <a:gridCol w="270789">
                  <a:extLst>
                    <a:ext uri="{9D8B030D-6E8A-4147-A177-3AD203B41FA5}">
                      <a16:colId xmlns:a16="http://schemas.microsoft.com/office/drawing/2014/main" val="119840283"/>
                    </a:ext>
                  </a:extLst>
                </a:gridCol>
                <a:gridCol w="270789">
                  <a:extLst>
                    <a:ext uri="{9D8B030D-6E8A-4147-A177-3AD203B41FA5}">
                      <a16:colId xmlns:a16="http://schemas.microsoft.com/office/drawing/2014/main" val="1601345467"/>
                    </a:ext>
                  </a:extLst>
                </a:gridCol>
                <a:gridCol w="3054496">
                  <a:extLst>
                    <a:ext uri="{9D8B030D-6E8A-4147-A177-3AD203B41FA5}">
                      <a16:colId xmlns:a16="http://schemas.microsoft.com/office/drawing/2014/main" val="989614735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3792245966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792019873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2638826559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2753423324"/>
                    </a:ext>
                  </a:extLst>
                </a:gridCol>
                <a:gridCol w="660724">
                  <a:extLst>
                    <a:ext uri="{9D8B030D-6E8A-4147-A177-3AD203B41FA5}">
                      <a16:colId xmlns:a16="http://schemas.microsoft.com/office/drawing/2014/main" val="836600373"/>
                    </a:ext>
                  </a:extLst>
                </a:gridCol>
                <a:gridCol w="649893">
                  <a:extLst>
                    <a:ext uri="{9D8B030D-6E8A-4147-A177-3AD203B41FA5}">
                      <a16:colId xmlns:a16="http://schemas.microsoft.com/office/drawing/2014/main" val="1361498068"/>
                    </a:ext>
                  </a:extLst>
                </a:gridCol>
              </a:tblGrid>
              <a:tr h="1277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8414074"/>
                  </a:ext>
                </a:extLst>
              </a:tr>
              <a:tr h="3745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879498"/>
                  </a:ext>
                </a:extLst>
              </a:tr>
              <a:tr h="127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4.641.527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623023,8%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489096,6%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506355"/>
                  </a:ext>
                </a:extLst>
              </a:tr>
              <a:tr h="127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243776"/>
                  </a:ext>
                </a:extLst>
              </a:tr>
              <a:tr h="127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4.641.527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2275258,3%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547108"/>
                  </a:ext>
                </a:extLst>
              </a:tr>
              <a:tr h="127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1.361.565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958.095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-403.470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488.064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495581"/>
                  </a:ext>
                </a:extLst>
              </a:tr>
              <a:tr h="127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-24.624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53266"/>
                  </a:ext>
                </a:extLst>
              </a:tr>
              <a:tr h="127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107.919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-62.376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025113"/>
                  </a:ext>
                </a:extLst>
              </a:tr>
              <a:tr h="127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87.210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-51.163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392996"/>
                  </a:ext>
                </a:extLst>
              </a:tr>
              <a:tr h="127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466.843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256.790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-210.053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77.596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577821"/>
                  </a:ext>
                </a:extLst>
              </a:tr>
              <a:tr h="127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617.513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562.259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-55.254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410.468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516128"/>
                  </a:ext>
                </a:extLst>
              </a:tr>
              <a:tr h="127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1.701.908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2.038.294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336.386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1.349.187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078221"/>
                  </a:ext>
                </a:extLst>
              </a:tr>
              <a:tr h="127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1.701.908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2.038.294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336.386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1.349.187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64210"/>
                  </a:ext>
                </a:extLst>
              </a:tr>
              <a:tr h="127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-3.078.000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985525"/>
                  </a:ext>
                </a:extLst>
              </a:tr>
              <a:tr h="127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-3.078.000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510736"/>
                  </a:ext>
                </a:extLst>
              </a:tr>
              <a:tr h="249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Financiamiento de Infraestructura Cultural Pública y/o Privada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-3.078.000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03346"/>
                  </a:ext>
                </a:extLst>
              </a:tr>
              <a:tr h="127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2.997.033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2.996.033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2.993.792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299379,2%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632372"/>
                  </a:ext>
                </a:extLst>
              </a:tr>
              <a:tr h="127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2.997.033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2.996.033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2.993.792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299379,2%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065722"/>
                  </a:ext>
                </a:extLst>
              </a:tr>
              <a:tr h="127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327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15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0290" y="709025"/>
            <a:ext cx="8087649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02: FONDOS CULTURALES Y ARTÍSTICOS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4078" y="1532816"/>
            <a:ext cx="8020072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86C2504-86B6-4350-9189-9DEFC9A002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788723"/>
              </p:ext>
            </p:extLst>
          </p:nvPr>
        </p:nvGraphicFramePr>
        <p:xfrm>
          <a:off x="540289" y="1844824"/>
          <a:ext cx="8087649" cy="2486261"/>
        </p:xfrm>
        <a:graphic>
          <a:graphicData uri="http://schemas.openxmlformats.org/drawingml/2006/table">
            <a:tbl>
              <a:tblPr/>
              <a:tblGrid>
                <a:gridCol w="271035">
                  <a:extLst>
                    <a:ext uri="{9D8B030D-6E8A-4147-A177-3AD203B41FA5}">
                      <a16:colId xmlns:a16="http://schemas.microsoft.com/office/drawing/2014/main" val="405550301"/>
                    </a:ext>
                  </a:extLst>
                </a:gridCol>
                <a:gridCol w="271035">
                  <a:extLst>
                    <a:ext uri="{9D8B030D-6E8A-4147-A177-3AD203B41FA5}">
                      <a16:colId xmlns:a16="http://schemas.microsoft.com/office/drawing/2014/main" val="552840560"/>
                    </a:ext>
                  </a:extLst>
                </a:gridCol>
                <a:gridCol w="271035">
                  <a:extLst>
                    <a:ext uri="{9D8B030D-6E8A-4147-A177-3AD203B41FA5}">
                      <a16:colId xmlns:a16="http://schemas.microsoft.com/office/drawing/2014/main" val="2380562823"/>
                    </a:ext>
                  </a:extLst>
                </a:gridCol>
                <a:gridCol w="3057260">
                  <a:extLst>
                    <a:ext uri="{9D8B030D-6E8A-4147-A177-3AD203B41FA5}">
                      <a16:colId xmlns:a16="http://schemas.microsoft.com/office/drawing/2014/main" val="1380986454"/>
                    </a:ext>
                  </a:extLst>
                </a:gridCol>
                <a:gridCol w="726370">
                  <a:extLst>
                    <a:ext uri="{9D8B030D-6E8A-4147-A177-3AD203B41FA5}">
                      <a16:colId xmlns:a16="http://schemas.microsoft.com/office/drawing/2014/main" val="2955780256"/>
                    </a:ext>
                  </a:extLst>
                </a:gridCol>
                <a:gridCol w="726370">
                  <a:extLst>
                    <a:ext uri="{9D8B030D-6E8A-4147-A177-3AD203B41FA5}">
                      <a16:colId xmlns:a16="http://schemas.microsoft.com/office/drawing/2014/main" val="2301571981"/>
                    </a:ext>
                  </a:extLst>
                </a:gridCol>
                <a:gridCol w="726370">
                  <a:extLst>
                    <a:ext uri="{9D8B030D-6E8A-4147-A177-3AD203B41FA5}">
                      <a16:colId xmlns:a16="http://schemas.microsoft.com/office/drawing/2014/main" val="3279829724"/>
                    </a:ext>
                  </a:extLst>
                </a:gridCol>
                <a:gridCol w="726370">
                  <a:extLst>
                    <a:ext uri="{9D8B030D-6E8A-4147-A177-3AD203B41FA5}">
                      <a16:colId xmlns:a16="http://schemas.microsoft.com/office/drawing/2014/main" val="270745515"/>
                    </a:ext>
                  </a:extLst>
                </a:gridCol>
                <a:gridCol w="661323">
                  <a:extLst>
                    <a:ext uri="{9D8B030D-6E8A-4147-A177-3AD203B41FA5}">
                      <a16:colId xmlns:a16="http://schemas.microsoft.com/office/drawing/2014/main" val="4202524122"/>
                    </a:ext>
                  </a:extLst>
                </a:gridCol>
                <a:gridCol w="650481">
                  <a:extLst>
                    <a:ext uri="{9D8B030D-6E8A-4147-A177-3AD203B41FA5}">
                      <a16:colId xmlns:a16="http://schemas.microsoft.com/office/drawing/2014/main" val="3585808175"/>
                    </a:ext>
                  </a:extLst>
                </a:gridCol>
              </a:tblGrid>
              <a:tr h="1259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414687"/>
                  </a:ext>
                </a:extLst>
              </a:tr>
              <a:tr h="3769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146149"/>
                  </a:ext>
                </a:extLst>
              </a:tr>
              <a:tr h="1615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42.126.011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40.347.229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-1.778.782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32.481.737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983039"/>
                  </a:ext>
                </a:extLst>
              </a:tr>
              <a:tr h="125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3.072.071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3.024.626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-47.445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1.790.928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936240"/>
                  </a:ext>
                </a:extLst>
              </a:tr>
              <a:tr h="125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561.838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316.051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-245.787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899081"/>
                  </a:ext>
                </a:extLst>
              </a:tr>
              <a:tr h="125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38.490.102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36.639.017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-1.851.085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30.275.351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524568"/>
                  </a:ext>
                </a:extLst>
              </a:tr>
              <a:tr h="125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38.095.016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36.148.875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-1.946.141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29.820.359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799496"/>
                  </a:ext>
                </a:extLst>
              </a:tr>
              <a:tr h="125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del Libro y la Lectura, Ley N° 19.227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7.463.751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6.908.964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-554.787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5.540.018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298076"/>
                  </a:ext>
                </a:extLst>
              </a:tr>
              <a:tr h="125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Cultural y las Artes, Ley N° 19.891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15.328.954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14.876.846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-452.108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14.126.647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098239"/>
                  </a:ext>
                </a:extLst>
              </a:tr>
              <a:tr h="125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el Fomento de la Música Nacional, Ley N° 19.928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5.448.810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5.083.070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-365.740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3.505.070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053827"/>
                  </a:ext>
                </a:extLst>
              </a:tr>
              <a:tr h="125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Audiovisual, Ley N° 19.981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8.958.162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8.609.406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-348.756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6.494.663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847680"/>
                  </a:ext>
                </a:extLst>
              </a:tr>
              <a:tr h="125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 las Artes Escénicas, Ley N° 21.175.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895.339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670.589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-224.750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740367"/>
                  </a:ext>
                </a:extLst>
              </a:tr>
              <a:tr h="125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490.142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454.992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402317"/>
                  </a:ext>
                </a:extLst>
              </a:tr>
              <a:tr h="125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490.142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454.992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178003"/>
                  </a:ext>
                </a:extLst>
              </a:tr>
              <a:tr h="125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366.535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365.535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366.535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36653,5%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661578"/>
                  </a:ext>
                </a:extLst>
              </a:tr>
              <a:tr h="125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366.535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365.535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366.535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36653,5%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629779"/>
                  </a:ext>
                </a:extLst>
              </a:tr>
              <a:tr h="125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179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9691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3333</Words>
  <Application>Microsoft Office PowerPoint</Application>
  <PresentationFormat>Presentación en pantalla (4:3)</PresentationFormat>
  <Paragraphs>1808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7" baseType="lpstr">
      <vt:lpstr>Arial</vt:lpstr>
      <vt:lpstr>Calibri</vt:lpstr>
      <vt:lpstr>1_Tema de Office</vt:lpstr>
      <vt:lpstr>EJECUCIÓN ACUMULADA DE GASTOS PRESUPUESTARIOS AL MES DE NOVIEMBRE DE 2020 PARTIDA 29: MINISTERIO DE LAS CULTURAS, LAS ARTES Y EL PATRIMONIO</vt:lpstr>
      <vt:lpstr>EJECUCIÓN ACUMULADA DE GASTOS A NOVIEMBRE DE 2020  PARTIDA 29 MINISTERIO DE LAS CULTURAS, LAS ARTES Y EL PATRIMONIO</vt:lpstr>
      <vt:lpstr>EJECUCIÓN MENSUAL DE GASTOS A NOVIEMBRE DE 2020  PARTIDA 29 MINISTERIO DE LAS CULTURAS, LAS ARTES Y EL PATRIMONIO</vt:lpstr>
      <vt:lpstr>EJECUCIÓN ACUMULADA DE GASTOS A NOVIEMBRE DE 2020  PARTIDA 29 MINISTERIO DE LAS CULTURAS, LAS ARTES Y EL PATRIMONIO</vt:lpstr>
      <vt:lpstr>EJECUCIÓN ACUMULADA DE GASTOS A NOVIEMBRE DE 2020  PARTIDA 29 MINISTERIO DE LAS CULTURAS, LAS ARTES Y EL PATRIMONIO</vt:lpstr>
      <vt:lpstr>EJECUCIÓN ACUMULADA DE GASTOS A NOVIEMBRE DE 2020  PARTIDA 29 RESUMEN POR CAPÍTULOS</vt:lpstr>
      <vt:lpstr>EJECUCIÓN ACUMULADA DE GASTOS A NOVIEMBRE DE 2020  PARTIDA 29. CAPÍTUO 01. PROGRAMA 01: SUBSECRETARÍA DE LAS CULTURAS Y LAS ARTES </vt:lpstr>
      <vt:lpstr>EJECUCIÓN ACUMULADA DE GASTOS A NOVIEMBRE DE 2020  PARTIDA 29. CAPÍTUO 01. PROGRAMA 01: SUBSECRETARÍA DE LAS CULTURAS Y LAS ARTES </vt:lpstr>
      <vt:lpstr>EJECUCIÓN ACUMULADA DE GASTOS A NOVIEMBRE DE 2020  PARTIDA 29. CAPÍTUO 01. PROGRAMA 02: FONDOS CULTURALES Y ARTÍSTICOS </vt:lpstr>
      <vt:lpstr>EJECUCIÓN ACUMULADA DE GASTOS A NOVIEMBRE DE 2020  PARTIDA 29. CAPÍTUO 02. PROGRAMA 01: SUBSECRETARÍA DEL PATRIMONIO CULTURAL </vt:lpstr>
      <vt:lpstr>EJECUCIÓN ACUMULADA DE GASTOS A NOVIEMBRE DE 2020  PARTIDA 29. CAPÍTUO 03. PROGRAMA 01: SERVICIO NACIONAL DEL PATRIMONIO CULTURAL</vt:lpstr>
      <vt:lpstr>EJECUCIÓN ACUMULADA DE GASTOS A NOVIEMBRE DE 2020  PARTIDA 29. CAPÍTUO 03. PROGRAMA 01: SERVICIO NACIONAL DEL PATRIMONIO CULTURAL </vt:lpstr>
      <vt:lpstr>EJECUCIÓN ACUMULADA DE GASTOS A NOVIEMBRE DE 2020  PARTIDA 29. CAPÍTUO 03. PROGRAMA 02: RED DE BIBLIOTECAS PÚBLICAS </vt:lpstr>
      <vt:lpstr>EJECUCIÓN ACUMULADA DE GASTOS A NOVIEMBRE DE 2020  PARTIDA 29. CAPÍTUO 03. PROGRAMA 03: CONSEJO DE MONUMENTOS NACIONALES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31</cp:revision>
  <dcterms:created xsi:type="dcterms:W3CDTF">2020-01-02T20:22:07Z</dcterms:created>
  <dcterms:modified xsi:type="dcterms:W3CDTF">2021-01-07T01:34:32Z</dcterms:modified>
</cp:coreProperties>
</file>