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110" d="100"/>
          <a:sy n="110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 dirty="0">
                <a:effectLst/>
              </a:rPr>
              <a:t>Distribución Presupuesto inicial por Subtítulo de gasto</a:t>
            </a:r>
            <a:endParaRPr lang="es-CL" sz="1100" b="1" dirty="0">
              <a:effectLst/>
            </a:endParaRPr>
          </a:p>
        </c:rich>
      </c:tx>
      <c:layout>
        <c:manualLayout>
          <c:xMode val="edge"/>
          <c:yMode val="edge"/>
          <c:x val="0.11450512844893876"/>
          <c:y val="1.8245099203536772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62447461835509"/>
          <c:y val="0"/>
          <c:w val="0.72260095863954898"/>
          <c:h val="0.899385548573316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'[03.xlsx]Partida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'[03.xlsx]Partida 03'!$D$50:$D$54</c:f>
              <c:numCache>
                <c:formatCode>0.0%</c:formatCode>
                <c:ptCount val="5"/>
                <c:pt idx="0">
                  <c:v>0.73800335737565559</c:v>
                </c:pt>
                <c:pt idx="1">
                  <c:v>0.13273143742365964</c:v>
                </c:pt>
                <c:pt idx="2">
                  <c:v>1.481415575474916E-2</c:v>
                </c:pt>
                <c:pt idx="3">
                  <c:v>1.5427007750692385E-2</c:v>
                </c:pt>
                <c:pt idx="4">
                  <c:v>9.0449832286248075E-2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 dirty="0">
                <a:effectLst/>
              </a:rPr>
              <a:t>Distribución Presupuesto Inicial por Capítulo (millones de $)</a:t>
            </a:r>
            <a:endParaRPr lang="es-CL" sz="105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BB1-4736-B981-2C30771205C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850168"/>
        <c:axId val="300848600"/>
      </c:barChart>
      <c:catAx>
        <c:axId val="300850168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848600"/>
        <c:crosses val="autoZero"/>
        <c:auto val="1"/>
        <c:lblAlgn val="ctr"/>
        <c:lblOffset val="100"/>
        <c:noMultiLvlLbl val="0"/>
      </c:catAx>
      <c:valAx>
        <c:axId val="3008486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0850168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03'!$C$26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03'!$D$27:$O$27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03'!$D$28:$M$28</c:f>
              <c:numCache>
                <c:formatCode>0.0%</c:formatCode>
                <c:ptCount val="10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4820280"/>
        <c:axId val="464819104"/>
      </c:barChart>
      <c:catAx>
        <c:axId val="46482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4819104"/>
        <c:crosses val="autoZero"/>
        <c:auto val="1"/>
        <c:lblAlgn val="ctr"/>
        <c:lblOffset val="100"/>
        <c:noMultiLvlLbl val="0"/>
      </c:catAx>
      <c:valAx>
        <c:axId val="46481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4820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9246497112704516E-2"/>
          <c:y val="0.10519621912953159"/>
          <c:w val="0.91837955336375343"/>
          <c:h val="0.74982184872950142"/>
        </c:manualLayout>
      </c:layout>
      <c:lineChart>
        <c:grouping val="standard"/>
        <c:varyColors val="0"/>
        <c:ser>
          <c:idx val="0"/>
          <c:order val="0"/>
          <c:tx>
            <c:strRef>
              <c:f>'[03.xlsx]Partida 03'!$C$20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03'!$D$21:$O$21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03'!$C$22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201155356641339E-2"/>
                  <c:y val="-2.517408773665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10-4816-A220-A6A8F8ECB999}"/>
                </c:ext>
              </c:extLst>
            </c:dLbl>
            <c:dLbl>
              <c:idx val="1"/>
              <c:layout>
                <c:manualLayout>
                  <c:x val="-5.5682772855939214E-2"/>
                  <c:y val="-1.57336809471800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74999799045114E-2"/>
                      <c:h val="5.34478589141048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210-4816-A220-A6A8F8ECB999}"/>
                </c:ext>
              </c:extLst>
            </c:dLbl>
            <c:dLbl>
              <c:idx val="2"/>
              <c:layout>
                <c:manualLayout>
                  <c:x val="-4.6402310713282706E-2"/>
                  <c:y val="-2.832084870373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10-4816-A220-A6A8F8ECB999}"/>
                </c:ext>
              </c:extLst>
            </c:dLbl>
            <c:dLbl>
              <c:idx val="3"/>
              <c:layout>
                <c:manualLayout>
                  <c:x val="-5.2589285475053704E-2"/>
                  <c:y val="-1.88805658024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10-4816-A220-A6A8F8ECB999}"/>
                </c:ext>
              </c:extLst>
            </c:dLbl>
            <c:dLbl>
              <c:idx val="4"/>
              <c:layout>
                <c:manualLayout>
                  <c:x val="-5.877626023682473E-2"/>
                  <c:y val="-1.573380483540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10-4816-A220-A6A8F8ECB999}"/>
                </c:ext>
              </c:extLst>
            </c:dLbl>
            <c:dLbl>
              <c:idx val="5"/>
              <c:layout>
                <c:manualLayout>
                  <c:x val="-5.5682772855939269E-2"/>
                  <c:y val="-1.573380483540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10-4816-A220-A6A8F8ECB999}"/>
                </c:ext>
              </c:extLst>
            </c:dLbl>
            <c:dLbl>
              <c:idx val="6"/>
              <c:layout>
                <c:manualLayout>
                  <c:x val="-5.2589285475053704E-2"/>
                  <c:y val="-2.220845135751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E5-4D04-8E89-E5BD963C7D13}"/>
                </c:ext>
              </c:extLst>
            </c:dLbl>
            <c:dLbl>
              <c:idx val="7"/>
              <c:layout>
                <c:manualLayout>
                  <c:x val="-4.9495798094168195E-2"/>
                  <c:y val="-3.1467609670814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10-4816-A220-A6A8F8ECB999}"/>
                </c:ext>
              </c:extLst>
            </c:dLbl>
            <c:dLbl>
              <c:idx val="8"/>
              <c:layout>
                <c:manualLayout>
                  <c:x val="-4.3308823332397169E-2"/>
                  <c:y val="-2.517408773665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10-4816-A220-A6A8F8ECB999}"/>
                </c:ext>
              </c:extLst>
            </c:dLbl>
            <c:dLbl>
              <c:idx val="9"/>
              <c:layout>
                <c:manualLayout>
                  <c:x val="-4.9495798094168306E-2"/>
                  <c:y val="-2.51739638484242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74999799045114E-2"/>
                      <c:h val="5.34478589141048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2210-4816-A220-A6A8F8ECB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03'!$D$22:$M$22</c:f>
              <c:numCache>
                <c:formatCode>0.0%</c:formatCode>
                <c:ptCount val="10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3812112"/>
        <c:axId val="463812504"/>
      </c:lineChart>
      <c:catAx>
        <c:axId val="46381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812504"/>
        <c:crosses val="autoZero"/>
        <c:auto val="1"/>
        <c:lblAlgn val="ctr"/>
        <c:lblOffset val="100"/>
        <c:noMultiLvlLbl val="0"/>
      </c:catAx>
      <c:valAx>
        <c:axId val="463812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81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0" y="620264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0528F59-4196-42DF-91D0-CB4460A53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693634"/>
              </p:ext>
            </p:extLst>
          </p:nvPr>
        </p:nvGraphicFramePr>
        <p:xfrm>
          <a:off x="410225" y="2348882"/>
          <a:ext cx="8073418" cy="2930257"/>
        </p:xfrm>
        <a:graphic>
          <a:graphicData uri="http://schemas.openxmlformats.org/drawingml/2006/table">
            <a:tbl>
              <a:tblPr/>
              <a:tblGrid>
                <a:gridCol w="307436">
                  <a:extLst>
                    <a:ext uri="{9D8B030D-6E8A-4147-A177-3AD203B41FA5}">
                      <a16:colId xmlns:a16="http://schemas.microsoft.com/office/drawing/2014/main" val="2423510170"/>
                    </a:ext>
                  </a:extLst>
                </a:gridCol>
                <a:gridCol w="294627">
                  <a:extLst>
                    <a:ext uri="{9D8B030D-6E8A-4147-A177-3AD203B41FA5}">
                      <a16:colId xmlns:a16="http://schemas.microsoft.com/office/drawing/2014/main" val="663061281"/>
                    </a:ext>
                  </a:extLst>
                </a:gridCol>
                <a:gridCol w="297829">
                  <a:extLst>
                    <a:ext uri="{9D8B030D-6E8A-4147-A177-3AD203B41FA5}">
                      <a16:colId xmlns:a16="http://schemas.microsoft.com/office/drawing/2014/main" val="3280172196"/>
                    </a:ext>
                  </a:extLst>
                </a:gridCol>
                <a:gridCol w="2561974">
                  <a:extLst>
                    <a:ext uri="{9D8B030D-6E8A-4147-A177-3AD203B41FA5}">
                      <a16:colId xmlns:a16="http://schemas.microsoft.com/office/drawing/2014/main" val="79745558"/>
                    </a:ext>
                  </a:extLst>
                </a:gridCol>
                <a:gridCol w="768592">
                  <a:extLst>
                    <a:ext uri="{9D8B030D-6E8A-4147-A177-3AD203B41FA5}">
                      <a16:colId xmlns:a16="http://schemas.microsoft.com/office/drawing/2014/main" val="2072170808"/>
                    </a:ext>
                  </a:extLst>
                </a:gridCol>
                <a:gridCol w="768592">
                  <a:extLst>
                    <a:ext uri="{9D8B030D-6E8A-4147-A177-3AD203B41FA5}">
                      <a16:colId xmlns:a16="http://schemas.microsoft.com/office/drawing/2014/main" val="4033907934"/>
                    </a:ext>
                  </a:extLst>
                </a:gridCol>
                <a:gridCol w="768592">
                  <a:extLst>
                    <a:ext uri="{9D8B030D-6E8A-4147-A177-3AD203B41FA5}">
                      <a16:colId xmlns:a16="http://schemas.microsoft.com/office/drawing/2014/main" val="2388391541"/>
                    </a:ext>
                  </a:extLst>
                </a:gridCol>
                <a:gridCol w="768592">
                  <a:extLst>
                    <a:ext uri="{9D8B030D-6E8A-4147-A177-3AD203B41FA5}">
                      <a16:colId xmlns:a16="http://schemas.microsoft.com/office/drawing/2014/main" val="612980451"/>
                    </a:ext>
                  </a:extLst>
                </a:gridCol>
                <a:gridCol w="768592">
                  <a:extLst>
                    <a:ext uri="{9D8B030D-6E8A-4147-A177-3AD203B41FA5}">
                      <a16:colId xmlns:a16="http://schemas.microsoft.com/office/drawing/2014/main" val="2120890803"/>
                    </a:ext>
                  </a:extLst>
                </a:gridCol>
                <a:gridCol w="768592">
                  <a:extLst>
                    <a:ext uri="{9D8B030D-6E8A-4147-A177-3AD203B41FA5}">
                      <a16:colId xmlns:a16="http://schemas.microsoft.com/office/drawing/2014/main" val="2474703253"/>
                    </a:ext>
                  </a:extLst>
                </a:gridCol>
              </a:tblGrid>
              <a:tr h="3009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791094"/>
                  </a:ext>
                </a:extLst>
              </a:tr>
              <a:tr h="460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33956"/>
                  </a:ext>
                </a:extLst>
              </a:tr>
              <a:tr h="15986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2.469.110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-1.332.272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1.843.520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516463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1.126.555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930.159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10538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879716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2841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94742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-1.443.949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98624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-1.443.949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240915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362.841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-732.354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290.526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896235"/>
                  </a:ext>
                </a:extLst>
              </a:tr>
              <a:tr h="14677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-607.777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54430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393581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278.749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-103.818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183.651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36797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499646"/>
                  </a:ext>
                </a:extLst>
              </a:tr>
              <a:tr h="3009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36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704523"/>
              </p:ext>
            </p:extLst>
          </p:nvPr>
        </p:nvGraphicFramePr>
        <p:xfrm>
          <a:off x="382726" y="1700808"/>
          <a:ext cx="4053244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314349"/>
              </p:ext>
            </p:extLst>
          </p:nvPr>
        </p:nvGraphicFramePr>
        <p:xfrm>
          <a:off x="4435971" y="1700808"/>
          <a:ext cx="4250830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906156"/>
              </p:ext>
            </p:extLst>
          </p:nvPr>
        </p:nvGraphicFramePr>
        <p:xfrm>
          <a:off x="386224" y="2057400"/>
          <a:ext cx="821079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202910"/>
              </p:ext>
            </p:extLst>
          </p:nvPr>
        </p:nvGraphicFramePr>
        <p:xfrm>
          <a:off x="466600" y="2057400"/>
          <a:ext cx="821079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451842"/>
              </p:ext>
            </p:extLst>
          </p:nvPr>
        </p:nvGraphicFramePr>
        <p:xfrm>
          <a:off x="405026" y="2132858"/>
          <a:ext cx="8210800" cy="3240357"/>
        </p:xfrm>
        <a:graphic>
          <a:graphicData uri="http://schemas.openxmlformats.org/drawingml/2006/table">
            <a:tbl>
              <a:tblPr/>
              <a:tblGrid>
                <a:gridCol w="533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2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584.901.025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448.542.050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443.816.279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14.193.392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361.378.536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53.543.591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7.179.996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3.718.602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23.562.684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516885"/>
              </p:ext>
            </p:extLst>
          </p:nvPr>
        </p:nvGraphicFramePr>
        <p:xfrm>
          <a:off x="539551" y="2708921"/>
          <a:ext cx="8076274" cy="2160240"/>
        </p:xfrm>
        <a:graphic>
          <a:graphicData uri="http://schemas.openxmlformats.org/drawingml/2006/table">
            <a:tbl>
              <a:tblPr/>
              <a:tblGrid>
                <a:gridCol w="267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8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4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10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425.819.136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12.065.402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346.800.798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404.521.871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11.736.704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329.394.968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21.297.265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17.405.830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156.612.779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-7.974.290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99.897.732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2.469.110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-1.332.272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1.843.520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03563"/>
              </p:ext>
            </p:extLst>
          </p:nvPr>
        </p:nvGraphicFramePr>
        <p:xfrm>
          <a:off x="481223" y="2448331"/>
          <a:ext cx="8051213" cy="2276814"/>
        </p:xfrm>
        <a:graphic>
          <a:graphicData uri="http://schemas.openxmlformats.org/drawingml/2006/table">
            <a:tbl>
              <a:tblPr/>
              <a:tblGrid>
                <a:gridCol w="316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4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3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03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03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1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4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404.521.871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329.394.968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7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404.521.871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329.394.968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537341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294450"/>
              </p:ext>
            </p:extLst>
          </p:nvPr>
        </p:nvGraphicFramePr>
        <p:xfrm>
          <a:off x="500065" y="2699948"/>
          <a:ext cx="8143873" cy="2169211"/>
        </p:xfrm>
        <a:graphic>
          <a:graphicData uri="http://schemas.openxmlformats.org/drawingml/2006/table">
            <a:tbl>
              <a:tblPr/>
              <a:tblGrid>
                <a:gridCol w="3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45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5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0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5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21.297.265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17.405.830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21.297.265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17.405.830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14789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789805"/>
              </p:ext>
            </p:extLst>
          </p:nvPr>
        </p:nvGraphicFramePr>
        <p:xfrm>
          <a:off x="428846" y="1772825"/>
          <a:ext cx="8215091" cy="4529712"/>
        </p:xfrm>
        <a:graphic>
          <a:graphicData uri="http://schemas.openxmlformats.org/drawingml/2006/table">
            <a:tbl>
              <a:tblPr/>
              <a:tblGrid>
                <a:gridCol w="29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5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6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156.612.779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-7.974.290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99.897.732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16.870.588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13.647.579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74.257.962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-2.556.665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53.186.435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3.539.735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-579.885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2.670.779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3.539.735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-579.885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2.670.779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3.162.397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1.048.045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-94.149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58.952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-382.617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752.057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23.562.684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44.103.447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-8.551.216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23.516.850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38.287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67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4594</TotalTime>
  <Words>1362</Words>
  <Application>Microsoft Office PowerPoint</Application>
  <PresentationFormat>Presentación en pantalla (4:3)</PresentationFormat>
  <Paragraphs>704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AL MES DE OCTUBRE DE 2020 PARTIDA 03: PODER JUDICIAL</vt:lpstr>
      <vt:lpstr>EJECUCIÓN PRESUPUESTARIA DE GASTOS ACUMULADA A OCTUBRE DE 2020 PARTIDA 03 PODER JUDICIAL</vt:lpstr>
      <vt:lpstr>EJECUCIÓN DE GASTOS A OCTUBRE DE 2020  PARTIDA 03 PODER JUDICIAL</vt:lpstr>
      <vt:lpstr>EJECUCIÓN DE GASTOS A OCTUBRE DE 2020  PARTIDA 03 PODER JUDICIAL</vt:lpstr>
      <vt:lpstr>EJECUCIÓN ACUMULADA DE GASTOS A OCTUBRE DE 2020  PARTIDA 03 PODER JUDICIAL</vt:lpstr>
      <vt:lpstr>EJECUCIÓN ACUMULADA DE GASTOS A OCTUBRE DE 2020  PARTIDA 03 PODER JUDICIAL  RESUMEN POR CAPÍTULOS</vt:lpstr>
      <vt:lpstr>EJECUCIÓN ACUMULADA DE GASTOS A OCTUBRE DE 2020  PARTIDA 03. CAPÍTULO 01. PROGRAMA 01: PODER JUDICIAL</vt:lpstr>
      <vt:lpstr>EJECUCIÓN ACUMULADA DE GASTOS A OCTUBRE DE 2020  PARTIDA 03. CAPÍTULO 01. PROGRAMA 02: UNIDAD DE APOYO A TRIBUNALES</vt:lpstr>
      <vt:lpstr>EJECUCIÓN ACUMULADA DE GASTOS A OCTUBRE DE 2020  PARTIDA 03. CAPÍTULO 03. PROGRAMA 01: CORPORACIÓN ADMINISTRATIVA DEL PODER JUDICIAL</vt:lpstr>
      <vt:lpstr>EJECUCIÓN ACUMULADA DE GASTOS A OCTUBRE DE 2020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277</cp:revision>
  <cp:lastPrinted>2020-09-07T04:49:41Z</cp:lastPrinted>
  <dcterms:created xsi:type="dcterms:W3CDTF">2016-06-23T13:38:47Z</dcterms:created>
  <dcterms:modified xsi:type="dcterms:W3CDTF">2020-12-29T13:47:18Z</dcterms:modified>
</cp:coreProperties>
</file>