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9" r:id="rId4"/>
    <p:sldId id="304" r:id="rId5"/>
    <p:sldId id="305" r:id="rId6"/>
    <p:sldId id="264" r:id="rId7"/>
    <p:sldId id="263" r:id="rId8"/>
    <p:sldId id="265" r:id="rId9"/>
    <p:sldId id="268" r:id="rId10"/>
    <p:sldId id="271" r:id="rId11"/>
    <p:sldId id="301" r:id="rId12"/>
    <p:sldId id="302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105" d="100"/>
          <a:sy n="105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692913385826774E-3"/>
          <c:y val="0.19552441792173922"/>
          <c:w val="0.99084720967256146"/>
          <c:h val="0.54830733184682312"/>
        </c:manualLayout>
      </c:layout>
      <c:pie3DChart>
        <c:varyColors val="1"/>
        <c:ser>
          <c:idx val="0"/>
          <c:order val="0"/>
          <c:tx>
            <c:strRef>
              <c:f>'Partida 14'!$D$56</c:f>
              <c:strCache>
                <c:ptCount val="1"/>
                <c:pt idx="0">
                  <c:v>M$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AD1-4B97-8E6A-E0DC38D0F6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AD1-4B97-8E6A-E0DC38D0F6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AD1-4B97-8E6A-E0DC38D0F6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AD1-4B97-8E6A-E0DC38D0F64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14'!$C$57:$C$60</c:f>
              <c:strCache>
                <c:ptCount val="4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de Capital</c:v>
                </c:pt>
                <c:pt idx="3">
                  <c:v>Otros</c:v>
                </c:pt>
              </c:strCache>
            </c:strRef>
          </c:cat>
          <c:val>
            <c:numRef>
              <c:f>'Partida 14'!$D$57:$D$60</c:f>
              <c:numCache>
                <c:formatCode>_-* #,##0_-;\-* #,##0_-;_-* "-"??_-;_-@_-</c:formatCode>
                <c:ptCount val="4"/>
                <c:pt idx="0">
                  <c:v>17989344</c:v>
                </c:pt>
                <c:pt idx="1">
                  <c:v>5169078</c:v>
                </c:pt>
                <c:pt idx="2">
                  <c:v>13936864</c:v>
                </c:pt>
                <c:pt idx="3" formatCode="#,##0">
                  <c:v>8278540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AD1-4B97-8E6A-E0DC38D0F6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804698593003741E-3"/>
          <c:y val="0.79061545008411394"/>
          <c:w val="0.98168151112258506"/>
          <c:h val="0.18568084989896375"/>
        </c:manualLayout>
      </c:layout>
      <c:overlay val="0"/>
      <c:spPr>
        <a:noFill/>
        <a:ln w="12700">
          <a:solidFill>
            <a:schemeClr val="l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/>
              <a:t>Distribución Presupuesto Inicial por Programa</a:t>
            </a:r>
            <a:endParaRPr lang="es-CL" sz="1200" b="1"/>
          </a:p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/>
              <a:t>(en millones de $)</a:t>
            </a:r>
            <a:endParaRPr lang="es-CL" sz="1200" b="1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9656017965909964E-2"/>
          <c:y val="0.18457899648689463"/>
          <c:w val="0.95195195608333116"/>
          <c:h val="0.6807748123340486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14'!$H$57:$H$60</c:f>
              <c:strCache>
                <c:ptCount val="4"/>
                <c:pt idx="0">
                  <c:v>Subsecretaría de Bienes Nacionales</c:v>
                </c:pt>
                <c:pt idx="1">
                  <c:v>Regularización de la Propiedad Raíz</c:v>
                </c:pt>
                <c:pt idx="2">
                  <c:v>Administración de Bienes</c:v>
                </c:pt>
                <c:pt idx="3">
                  <c:v>Catastro</c:v>
                </c:pt>
              </c:strCache>
            </c:strRef>
          </c:cat>
          <c:val>
            <c:numRef>
              <c:f>'Partida 14'!$I$57:$I$60</c:f>
              <c:numCache>
                <c:formatCode>_-* #,##0_-;\-* #,##0_-;_-* "-"??_-;_-@_-</c:formatCode>
                <c:ptCount val="4"/>
                <c:pt idx="0">
                  <c:v>12650713000</c:v>
                </c:pt>
                <c:pt idx="1">
                  <c:v>4249938000</c:v>
                </c:pt>
                <c:pt idx="2">
                  <c:v>24910195000</c:v>
                </c:pt>
                <c:pt idx="3">
                  <c:v>3562980000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F7-4516-9573-8A858AC896D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19063808"/>
        <c:axId val="219070848"/>
      </c:barChart>
      <c:catAx>
        <c:axId val="21906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070848"/>
        <c:crosses val="autoZero"/>
        <c:auto val="0"/>
        <c:lblAlgn val="ctr"/>
        <c:lblOffset val="100"/>
        <c:noMultiLvlLbl val="0"/>
      </c:catAx>
      <c:valAx>
        <c:axId val="219070848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2190638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623158820123332"/>
          <c:y val="3.952638638648602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14'!$C$27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14'!$D$27:$O$27</c:f>
              <c:numCache>
                <c:formatCode>0.0%</c:formatCode>
                <c:ptCount val="12"/>
                <c:pt idx="0">
                  <c:v>2.4916984372518998E-2</c:v>
                </c:pt>
                <c:pt idx="1">
                  <c:v>4.4334259003106551E-2</c:v>
                </c:pt>
                <c:pt idx="2">
                  <c:v>0.13756012351874247</c:v>
                </c:pt>
                <c:pt idx="3">
                  <c:v>0.12704462788623688</c:v>
                </c:pt>
                <c:pt idx="4">
                  <c:v>0.12283277027986546</c:v>
                </c:pt>
                <c:pt idx="5">
                  <c:v>8.007029577976689E-2</c:v>
                </c:pt>
                <c:pt idx="6">
                  <c:v>5.3596922538730329E-2</c:v>
                </c:pt>
                <c:pt idx="7">
                  <c:v>5.0931368175071941E-2</c:v>
                </c:pt>
                <c:pt idx="8">
                  <c:v>8.7865240122559377E-2</c:v>
                </c:pt>
                <c:pt idx="9">
                  <c:v>5.7383915588394292E-2</c:v>
                </c:pt>
                <c:pt idx="10">
                  <c:v>5.5169275670301658E-2</c:v>
                </c:pt>
                <c:pt idx="11">
                  <c:v>0.14858293607294404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44-46A8-9B0E-1E588F14E843}"/>
            </c:ext>
          </c:extLst>
        </c:ser>
        <c:ser>
          <c:idx val="0"/>
          <c:order val="1"/>
          <c:tx>
            <c:strRef>
              <c:f>'Partida 14'!$C$28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14'!$D$28:$O$28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7.9182587005927077E-2</c:v>
                </c:pt>
                <c:pt idx="2">
                  <c:v>6.7673133335640553E-2</c:v>
                </c:pt>
                <c:pt idx="3">
                  <c:v>6.1611603883298512E-2</c:v>
                </c:pt>
                <c:pt idx="4">
                  <c:v>9.4445635842899597E-2</c:v>
                </c:pt>
                <c:pt idx="5">
                  <c:v>9.7697943124260708E-2</c:v>
                </c:pt>
                <c:pt idx="6">
                  <c:v>4.5459477058185017E-2</c:v>
                </c:pt>
                <c:pt idx="7">
                  <c:v>9.7453674277176688E-2</c:v>
                </c:pt>
                <c:pt idx="8">
                  <c:v>7.1065049144794418E-2</c:v>
                </c:pt>
                <c:pt idx="9">
                  <c:v>5.9445398173130291E-2</c:v>
                </c:pt>
                <c:pt idx="10">
                  <c:v>0.10633100315251905</c:v>
                </c:pt>
                <c:pt idx="11">
                  <c:v>8.4616702926479118E-2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44-46A8-9B0E-1E588F14E843}"/>
            </c:ext>
          </c:extLst>
        </c:ser>
        <c:ser>
          <c:idx val="1"/>
          <c:order val="2"/>
          <c:tx>
            <c:strRef>
              <c:f>'Partida 14'!$C$29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6.504065040650406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44-46A8-9B0E-1E588F14E843}"/>
                </c:ext>
              </c:extLst>
            </c:dLbl>
            <c:dLbl>
              <c:idx val="3"/>
              <c:layout>
                <c:manualLayout>
                  <c:x val="8.672086720867168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44-46A8-9B0E-1E588F14E843}"/>
                </c:ext>
              </c:extLst>
            </c:dLbl>
            <c:dLbl>
              <c:idx val="4"/>
              <c:layout>
                <c:manualLayout>
                  <c:x val="6.5040650406504065E-3"/>
                  <c:y val="-7.24271355894785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A44-46A8-9B0E-1E588F14E843}"/>
                </c:ext>
              </c:extLst>
            </c:dLbl>
            <c:dLbl>
              <c:idx val="5"/>
              <c:layout>
                <c:manualLayout>
                  <c:x val="4.29414922168537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A44-46A8-9B0E-1E588F14E8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14'!$D$29:$M$29</c:f>
              <c:numCache>
                <c:formatCode>0.0%</c:formatCode>
                <c:ptCount val="10"/>
                <c:pt idx="0">
                  <c:v>3.0835773029146803E-2</c:v>
                </c:pt>
                <c:pt idx="1">
                  <c:v>0.15785598507826956</c:v>
                </c:pt>
                <c:pt idx="2">
                  <c:v>0.11242335564359816</c:v>
                </c:pt>
                <c:pt idx="3">
                  <c:v>0.10048073605926697</c:v>
                </c:pt>
                <c:pt idx="4">
                  <c:v>4.9918651651859526E-2</c:v>
                </c:pt>
                <c:pt idx="5">
                  <c:v>5.6763677079873426E-2</c:v>
                </c:pt>
                <c:pt idx="6">
                  <c:v>6.9749660471060404E-2</c:v>
                </c:pt>
                <c:pt idx="7">
                  <c:v>6.9908343612688231E-2</c:v>
                </c:pt>
                <c:pt idx="8">
                  <c:v>0.23532239298367769</c:v>
                </c:pt>
                <c:pt idx="9">
                  <c:v>9.9118568252801742E-2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A44-46A8-9B0E-1E588F14E84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2802304"/>
        <c:axId val="162820480"/>
      </c:barChart>
      <c:catAx>
        <c:axId val="16280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20480"/>
        <c:crosses val="autoZero"/>
        <c:auto val="1"/>
        <c:lblAlgn val="ctr"/>
        <c:lblOffset val="100"/>
        <c:noMultiLvlLbl val="0"/>
      </c:catAx>
      <c:valAx>
        <c:axId val="1628204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02304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rPr>
              <a:t>% Ejecución Acumulada  2018 - 2019 - 2020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 sz="12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effectLst/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30520458265139117"/>
          <c:y val="2.773649889256802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14'!$C$20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14'!$D$20:$O$20</c:f>
              <c:numCache>
                <c:formatCode>0.0%</c:formatCode>
                <c:ptCount val="12"/>
                <c:pt idx="0">
                  <c:v>2.4916984372518998E-2</c:v>
                </c:pt>
                <c:pt idx="1">
                  <c:v>6.9251243375625549E-2</c:v>
                </c:pt>
                <c:pt idx="2">
                  <c:v>0.20542313405753954</c:v>
                </c:pt>
                <c:pt idx="3">
                  <c:v>0.33246776194377642</c:v>
                </c:pt>
                <c:pt idx="4">
                  <c:v>0.45267149850629967</c:v>
                </c:pt>
                <c:pt idx="5">
                  <c:v>0.53274179428606649</c:v>
                </c:pt>
                <c:pt idx="6">
                  <c:v>0.59399032556209075</c:v>
                </c:pt>
                <c:pt idx="7">
                  <c:v>0.64375246845573408</c:v>
                </c:pt>
                <c:pt idx="8">
                  <c:v>0.73161770857829345</c:v>
                </c:pt>
                <c:pt idx="9">
                  <c:v>0.78900162416668773</c:v>
                </c:pt>
                <c:pt idx="10">
                  <c:v>0.84417089983698945</c:v>
                </c:pt>
                <c:pt idx="11">
                  <c:v>0.97774995354547189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11D-4C8B-B3E0-8DF1111C93A9}"/>
            </c:ext>
          </c:extLst>
        </c:ser>
        <c:ser>
          <c:idx val="0"/>
          <c:order val="1"/>
          <c:tx>
            <c:strRef>
              <c:f>'Partida 14'!$C$21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14'!$D$21:$O$21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0.17981278204520673</c:v>
                </c:pt>
                <c:pt idx="2">
                  <c:v>0.24665941467384236</c:v>
                </c:pt>
                <c:pt idx="3">
                  <c:v>0.3082710185571409</c:v>
                </c:pt>
                <c:pt idx="4">
                  <c:v>0.40271665440004045</c:v>
                </c:pt>
                <c:pt idx="5">
                  <c:v>0.49539438346666725</c:v>
                </c:pt>
                <c:pt idx="6">
                  <c:v>0.53816081998789678</c:v>
                </c:pt>
                <c:pt idx="7">
                  <c:v>0.62652478656872956</c:v>
                </c:pt>
                <c:pt idx="8">
                  <c:v>0.69758983571352395</c:v>
                </c:pt>
                <c:pt idx="9">
                  <c:v>0.75703523388665428</c:v>
                </c:pt>
                <c:pt idx="10">
                  <c:v>0.8628989959063309</c:v>
                </c:pt>
                <c:pt idx="11">
                  <c:v>0.94502426003859552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11D-4C8B-B3E0-8DF1111C93A9}"/>
            </c:ext>
          </c:extLst>
        </c:ser>
        <c:ser>
          <c:idx val="1"/>
          <c:order val="2"/>
          <c:tx>
            <c:strRef>
              <c:f>'Partida 14'!$C$22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1958537915984725E-2"/>
                  <c:y val="-3.0777841875748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1D-4C8B-B3E0-8DF1111C93A9}"/>
                </c:ext>
              </c:extLst>
            </c:dLbl>
            <c:dLbl>
              <c:idx val="1"/>
              <c:layout>
                <c:manualLayout>
                  <c:x val="-4.3644298963447903E-2"/>
                  <c:y val="-3.9623569846525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1D-4C8B-B3E0-8DF1111C93A9}"/>
                </c:ext>
              </c:extLst>
            </c:dLbl>
            <c:dLbl>
              <c:idx val="2"/>
              <c:layout>
                <c:manualLayout>
                  <c:x val="-3.4915439170758358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1D-4C8B-B3E0-8DF1111C93A9}"/>
                </c:ext>
              </c:extLst>
            </c:dLbl>
            <c:dLbl>
              <c:idx val="3"/>
              <c:layout>
                <c:manualLayout>
                  <c:x val="-4.5826513911620376E-2"/>
                  <c:y val="-2.7736498892568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1D-4C8B-B3E0-8DF1111C93A9}"/>
                </c:ext>
              </c:extLst>
            </c:dLbl>
            <c:dLbl>
              <c:idx val="4"/>
              <c:layout>
                <c:manualLayout>
                  <c:x val="-3.7097654118930713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1D-4C8B-B3E0-8DF1111C93A9}"/>
                </c:ext>
              </c:extLst>
            </c:dLbl>
            <c:dLbl>
              <c:idx val="5"/>
              <c:layout>
                <c:manualLayout>
                  <c:x val="-3.9279869067103193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1D-4C8B-B3E0-8DF1111C93A9}"/>
                </c:ext>
              </c:extLst>
            </c:dLbl>
            <c:dLbl>
              <c:idx val="6"/>
              <c:layout>
                <c:manualLayout>
                  <c:x val="-5.8919803600654748E-2"/>
                  <c:y val="-1.1887070953957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11D-4C8B-B3E0-8DF1111C93A9}"/>
                </c:ext>
              </c:extLst>
            </c:dLbl>
            <c:dLbl>
              <c:idx val="7"/>
              <c:layout>
                <c:manualLayout>
                  <c:x val="-5.0190943807965162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11D-4C8B-B3E0-8DF1111C93A9}"/>
                </c:ext>
              </c:extLst>
            </c:dLbl>
            <c:dLbl>
              <c:idx val="8"/>
              <c:layout>
                <c:manualLayout>
                  <c:x val="-6.54664484451717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11D-4C8B-B3E0-8DF1111C93A9}"/>
                </c:ext>
              </c:extLst>
            </c:dLbl>
            <c:dLbl>
              <c:idx val="9"/>
              <c:layout>
                <c:manualLayout>
                  <c:x val="-1.7457719585379321E-2"/>
                  <c:y val="7.92471396930514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11D-4C8B-B3E0-8DF1111C93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14'!$D$22:$M$22</c:f>
              <c:numCache>
                <c:formatCode>0.0%</c:formatCode>
                <c:ptCount val="10"/>
                <c:pt idx="0">
                  <c:v>3.0835773029146803E-2</c:v>
                </c:pt>
                <c:pt idx="1">
                  <c:v>0.18869175810741637</c:v>
                </c:pt>
                <c:pt idx="2">
                  <c:v>0.29975350314655558</c:v>
                </c:pt>
                <c:pt idx="3">
                  <c:v>0.40295844708133366</c:v>
                </c:pt>
                <c:pt idx="4">
                  <c:v>0.45983391901119364</c:v>
                </c:pt>
                <c:pt idx="5">
                  <c:v>0.51552668322470352</c:v>
                </c:pt>
                <c:pt idx="6">
                  <c:v>0.58527634369576398</c:v>
                </c:pt>
                <c:pt idx="7">
                  <c:v>0.65459782650741183</c:v>
                </c:pt>
                <c:pt idx="8">
                  <c:v>0.88992021949108957</c:v>
                </c:pt>
                <c:pt idx="9">
                  <c:v>0.97201063642101404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811D-4C8B-B3E0-8DF1111C93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8979712"/>
        <c:axId val="218981504"/>
      </c:lineChart>
      <c:catAx>
        <c:axId val="21897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81504"/>
        <c:crosses val="autoZero"/>
        <c:auto val="1"/>
        <c:lblAlgn val="ctr"/>
        <c:lblOffset val="100"/>
        <c:noMultiLvlLbl val="0"/>
      </c:catAx>
      <c:valAx>
        <c:axId val="2189815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797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266818734401244E-2"/>
          <c:y val="0.91414633202741946"/>
          <c:w val="0.96764857747936994"/>
          <c:h val="6.20795260646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11-12-2020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11-12-2020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11-12-2020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11-12-2020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11-12-2020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11-12-2020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11-12-2020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11-12-2020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11-12-2020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11-12-2020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11-12-2020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5F01E5A-628C-4232-A6EE-99BB50980341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817290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14: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noviembre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050" y="1459396"/>
            <a:ext cx="799333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530352" y="6356349"/>
            <a:ext cx="841488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579" y="755320"/>
            <a:ext cx="799333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F2BE6FC-6384-4B22-B74E-4F049C7B16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462451"/>
              </p:ext>
            </p:extLst>
          </p:nvPr>
        </p:nvGraphicFramePr>
        <p:xfrm>
          <a:off x="561579" y="1772816"/>
          <a:ext cx="7993336" cy="3107504"/>
        </p:xfrm>
        <a:graphic>
          <a:graphicData uri="http://schemas.openxmlformats.org/drawingml/2006/table">
            <a:tbl>
              <a:tblPr/>
              <a:tblGrid>
                <a:gridCol w="258767">
                  <a:extLst>
                    <a:ext uri="{9D8B030D-6E8A-4147-A177-3AD203B41FA5}">
                      <a16:colId xmlns:a16="http://schemas.microsoft.com/office/drawing/2014/main" val="596960012"/>
                    </a:ext>
                  </a:extLst>
                </a:gridCol>
                <a:gridCol w="258767">
                  <a:extLst>
                    <a:ext uri="{9D8B030D-6E8A-4147-A177-3AD203B41FA5}">
                      <a16:colId xmlns:a16="http://schemas.microsoft.com/office/drawing/2014/main" val="854282265"/>
                    </a:ext>
                  </a:extLst>
                </a:gridCol>
                <a:gridCol w="258767">
                  <a:extLst>
                    <a:ext uri="{9D8B030D-6E8A-4147-A177-3AD203B41FA5}">
                      <a16:colId xmlns:a16="http://schemas.microsoft.com/office/drawing/2014/main" val="3833018895"/>
                    </a:ext>
                  </a:extLst>
                </a:gridCol>
                <a:gridCol w="3190606">
                  <a:extLst>
                    <a:ext uri="{9D8B030D-6E8A-4147-A177-3AD203B41FA5}">
                      <a16:colId xmlns:a16="http://schemas.microsoft.com/office/drawing/2014/main" val="3891796808"/>
                    </a:ext>
                  </a:extLst>
                </a:gridCol>
                <a:gridCol w="693498">
                  <a:extLst>
                    <a:ext uri="{9D8B030D-6E8A-4147-A177-3AD203B41FA5}">
                      <a16:colId xmlns:a16="http://schemas.microsoft.com/office/drawing/2014/main" val="4037038823"/>
                    </a:ext>
                  </a:extLst>
                </a:gridCol>
                <a:gridCol w="693498">
                  <a:extLst>
                    <a:ext uri="{9D8B030D-6E8A-4147-A177-3AD203B41FA5}">
                      <a16:colId xmlns:a16="http://schemas.microsoft.com/office/drawing/2014/main" val="3593287236"/>
                    </a:ext>
                  </a:extLst>
                </a:gridCol>
                <a:gridCol w="693498">
                  <a:extLst>
                    <a:ext uri="{9D8B030D-6E8A-4147-A177-3AD203B41FA5}">
                      <a16:colId xmlns:a16="http://schemas.microsoft.com/office/drawing/2014/main" val="880649636"/>
                    </a:ext>
                  </a:extLst>
                </a:gridCol>
                <a:gridCol w="693498">
                  <a:extLst>
                    <a:ext uri="{9D8B030D-6E8A-4147-A177-3AD203B41FA5}">
                      <a16:colId xmlns:a16="http://schemas.microsoft.com/office/drawing/2014/main" val="2897372719"/>
                    </a:ext>
                  </a:extLst>
                </a:gridCol>
                <a:gridCol w="631394">
                  <a:extLst>
                    <a:ext uri="{9D8B030D-6E8A-4147-A177-3AD203B41FA5}">
                      <a16:colId xmlns:a16="http://schemas.microsoft.com/office/drawing/2014/main" val="2087661355"/>
                    </a:ext>
                  </a:extLst>
                </a:gridCol>
                <a:gridCol w="621043">
                  <a:extLst>
                    <a:ext uri="{9D8B030D-6E8A-4147-A177-3AD203B41FA5}">
                      <a16:colId xmlns:a16="http://schemas.microsoft.com/office/drawing/2014/main" val="2362974424"/>
                    </a:ext>
                  </a:extLst>
                </a:gridCol>
              </a:tblGrid>
              <a:tr h="1300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909894"/>
                  </a:ext>
                </a:extLst>
              </a:tr>
              <a:tr h="3762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081206"/>
                  </a:ext>
                </a:extLst>
              </a:tr>
              <a:tr h="130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18.331.202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80740"/>
                  </a:ext>
                </a:extLst>
              </a:tr>
              <a:tr h="130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18.331.202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661808"/>
                  </a:ext>
                </a:extLst>
              </a:tr>
              <a:tr h="130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Tarapacá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2.178.192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2.178.192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607.955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648147"/>
                  </a:ext>
                </a:extLst>
              </a:tr>
              <a:tr h="130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6.410.292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6.410.292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11.098.082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353349"/>
                  </a:ext>
                </a:extLst>
              </a:tr>
              <a:tr h="130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Atacama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582.430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582.430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2.885.091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028233"/>
                  </a:ext>
                </a:extLst>
              </a:tr>
              <a:tr h="130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248.570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225.253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165594"/>
                  </a:ext>
                </a:extLst>
              </a:tr>
              <a:tr h="130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1.293.680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1.293.680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195064"/>
                  </a:ext>
                </a:extLst>
              </a:tr>
              <a:tr h="130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Libertador General B. O’Higgins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93.115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93.115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645204"/>
                  </a:ext>
                </a:extLst>
              </a:tr>
              <a:tr h="130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314.836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314.836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28.091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847041"/>
                  </a:ext>
                </a:extLst>
              </a:tr>
              <a:tr h="130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Bíobío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175.072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175.072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4921"/>
                  </a:ext>
                </a:extLst>
              </a:tr>
              <a:tr h="130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La Araucanía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173.810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173.810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772656"/>
                  </a:ext>
                </a:extLst>
              </a:tr>
              <a:tr h="130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Lagos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797.848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797.848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138.739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165720"/>
                  </a:ext>
                </a:extLst>
              </a:tr>
              <a:tr h="130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Aysén del General Carlos Ibáñez del Campo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23.527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229554"/>
                  </a:ext>
                </a:extLst>
              </a:tr>
              <a:tr h="130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Magallanes y de la Antártica Chilena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305.560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305.560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154.151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099318"/>
                  </a:ext>
                </a:extLst>
              </a:tr>
              <a:tr h="130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486.882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486.882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1.101.944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516403"/>
                  </a:ext>
                </a:extLst>
              </a:tr>
              <a:tr h="130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Ríos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165.123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165.123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45.105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17030"/>
                  </a:ext>
                </a:extLst>
              </a:tr>
              <a:tr h="130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586.653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586.653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2.008.967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821354"/>
                  </a:ext>
                </a:extLst>
              </a:tr>
              <a:tr h="130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Ñuble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122.164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13.677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102258"/>
                  </a:ext>
                </a:extLst>
              </a:tr>
              <a:tr h="130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190.988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797372"/>
                  </a:ext>
                </a:extLst>
              </a:tr>
              <a:tr h="130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190.988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02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6386" y="1623715"/>
            <a:ext cx="7886701" cy="367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576386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6386" y="890901"/>
            <a:ext cx="80280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C251BA6-DD83-4CC7-9BE8-0FEC4F426E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721675"/>
              </p:ext>
            </p:extLst>
          </p:nvPr>
        </p:nvGraphicFramePr>
        <p:xfrm>
          <a:off x="576386" y="1940780"/>
          <a:ext cx="8028060" cy="1978391"/>
        </p:xfrm>
        <a:graphic>
          <a:graphicData uri="http://schemas.openxmlformats.org/drawingml/2006/table">
            <a:tbl>
              <a:tblPr/>
              <a:tblGrid>
                <a:gridCol w="269037">
                  <a:extLst>
                    <a:ext uri="{9D8B030D-6E8A-4147-A177-3AD203B41FA5}">
                      <a16:colId xmlns:a16="http://schemas.microsoft.com/office/drawing/2014/main" val="677656666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1064758113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2609448444"/>
                    </a:ext>
                  </a:extLst>
                </a:gridCol>
                <a:gridCol w="3034735">
                  <a:extLst>
                    <a:ext uri="{9D8B030D-6E8A-4147-A177-3AD203B41FA5}">
                      <a16:colId xmlns:a16="http://schemas.microsoft.com/office/drawing/2014/main" val="2965048922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2439547399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258063616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3665420066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2020135379"/>
                    </a:ext>
                  </a:extLst>
                </a:gridCol>
                <a:gridCol w="656450">
                  <a:extLst>
                    <a:ext uri="{9D8B030D-6E8A-4147-A177-3AD203B41FA5}">
                      <a16:colId xmlns:a16="http://schemas.microsoft.com/office/drawing/2014/main" val="46221285"/>
                    </a:ext>
                  </a:extLst>
                </a:gridCol>
                <a:gridCol w="645688">
                  <a:extLst>
                    <a:ext uri="{9D8B030D-6E8A-4147-A177-3AD203B41FA5}">
                      <a16:colId xmlns:a16="http://schemas.microsoft.com/office/drawing/2014/main" val="3645188505"/>
                    </a:ext>
                  </a:extLst>
                </a:gridCol>
              </a:tblGrid>
              <a:tr h="1286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808669"/>
                  </a:ext>
                </a:extLst>
              </a:tr>
              <a:tr h="3850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119550"/>
                  </a:ext>
                </a:extLst>
              </a:tr>
              <a:tr h="1650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3.562.980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3.490.552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-72.428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2.756.758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764191"/>
                  </a:ext>
                </a:extLst>
              </a:tr>
              <a:tr h="128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2.763.010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2.802.917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2.311.951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031164"/>
                  </a:ext>
                </a:extLst>
              </a:tr>
              <a:tr h="128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698.836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313.923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-384.913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874125"/>
                  </a:ext>
                </a:extLst>
              </a:tr>
              <a:tr h="128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662653"/>
                  </a:ext>
                </a:extLst>
              </a:tr>
              <a:tr h="128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732285"/>
                  </a:ext>
                </a:extLst>
              </a:tr>
              <a:tr h="128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-18.329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316571"/>
                  </a:ext>
                </a:extLst>
              </a:tr>
              <a:tr h="128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96.444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-45.877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886061"/>
                  </a:ext>
                </a:extLst>
              </a:tr>
              <a:tr h="128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972631"/>
                  </a:ext>
                </a:extLst>
              </a:tr>
              <a:tr h="128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055580"/>
                  </a:ext>
                </a:extLst>
              </a:tr>
              <a:tr h="128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488588"/>
                  </a:ext>
                </a:extLst>
              </a:tr>
              <a:tr h="128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751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2993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80083" y="836712"/>
            <a:ext cx="8183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8DC11A3-1BCE-494D-A97F-5FD09B08D3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3519716"/>
              </p:ext>
            </p:extLst>
          </p:nvPr>
        </p:nvGraphicFramePr>
        <p:xfrm>
          <a:off x="451539" y="1988840"/>
          <a:ext cx="4086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4439BD4-B649-451A-80FE-59DC10C8A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8414027"/>
              </p:ext>
            </p:extLst>
          </p:nvPr>
        </p:nvGraphicFramePr>
        <p:xfrm>
          <a:off x="4581332" y="1988840"/>
          <a:ext cx="4086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5529" y="724413"/>
            <a:ext cx="809891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4AE7043-75CF-4F41-85FD-E4C15A5054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2219890"/>
              </p:ext>
            </p:extLst>
          </p:nvPr>
        </p:nvGraphicFramePr>
        <p:xfrm>
          <a:off x="611560" y="2060848"/>
          <a:ext cx="7920879" cy="3600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4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79208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0062" y="875360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5E03742-9430-4FFB-9A3C-50BE0A5CD0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522523"/>
              </p:ext>
            </p:extLst>
          </p:nvPr>
        </p:nvGraphicFramePr>
        <p:xfrm>
          <a:off x="534381" y="2024546"/>
          <a:ext cx="7886561" cy="377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677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71749" y="1485506"/>
            <a:ext cx="8229600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749" y="63035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1749" y="776791"/>
            <a:ext cx="7891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0F12DBE-2E0F-4A2B-8022-38B93B8F9E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528203"/>
              </p:ext>
            </p:extLst>
          </p:nvPr>
        </p:nvGraphicFramePr>
        <p:xfrm>
          <a:off x="574067" y="1850632"/>
          <a:ext cx="7886699" cy="2053716"/>
        </p:xfrm>
        <a:graphic>
          <a:graphicData uri="http://schemas.openxmlformats.org/drawingml/2006/table">
            <a:tbl>
              <a:tblPr/>
              <a:tblGrid>
                <a:gridCol w="715032">
                  <a:extLst>
                    <a:ext uri="{9D8B030D-6E8A-4147-A177-3AD203B41FA5}">
                      <a16:colId xmlns:a16="http://schemas.microsoft.com/office/drawing/2014/main" val="597516060"/>
                    </a:ext>
                  </a:extLst>
                </a:gridCol>
                <a:gridCol w="3009539">
                  <a:extLst>
                    <a:ext uri="{9D8B030D-6E8A-4147-A177-3AD203B41FA5}">
                      <a16:colId xmlns:a16="http://schemas.microsoft.com/office/drawing/2014/main" val="222447693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75340024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948400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11012971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559121033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1509702288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1483753452"/>
                    </a:ext>
                  </a:extLst>
                </a:gridCol>
              </a:tblGrid>
              <a:tr h="135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236721"/>
                  </a:ext>
                </a:extLst>
              </a:tr>
              <a:tr h="4158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002547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45.373.826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45.543.515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169.689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44.268.781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876701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17.989.344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18.715.860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726.516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15.163.480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337119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5.169.078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4.129.967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-1.039.111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2.126.653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26670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194.020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194.009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194.009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1763718,2%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248669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2.109.269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1.831.769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-277.500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675.133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830044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5.362.903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5.362.903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6.744.106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85185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903291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581.072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365.025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-216.047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182.526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259686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316280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18.331.202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680680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782.822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781.822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782.822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78282,2%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164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4948" y="1479698"/>
            <a:ext cx="806950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4947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4947" y="841574"/>
            <a:ext cx="79974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C6D74C8-E2ED-4ADA-A776-80AF2299E2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280757"/>
              </p:ext>
            </p:extLst>
          </p:nvPr>
        </p:nvGraphicFramePr>
        <p:xfrm>
          <a:off x="534944" y="1844823"/>
          <a:ext cx="7997496" cy="1310951"/>
        </p:xfrm>
        <a:graphic>
          <a:graphicData uri="http://schemas.openxmlformats.org/drawingml/2006/table">
            <a:tbl>
              <a:tblPr/>
              <a:tblGrid>
                <a:gridCol w="277306">
                  <a:extLst>
                    <a:ext uri="{9D8B030D-6E8A-4147-A177-3AD203B41FA5}">
                      <a16:colId xmlns:a16="http://schemas.microsoft.com/office/drawing/2014/main" val="2923303986"/>
                    </a:ext>
                  </a:extLst>
                </a:gridCol>
                <a:gridCol w="277306">
                  <a:extLst>
                    <a:ext uri="{9D8B030D-6E8A-4147-A177-3AD203B41FA5}">
                      <a16:colId xmlns:a16="http://schemas.microsoft.com/office/drawing/2014/main" val="906767852"/>
                    </a:ext>
                  </a:extLst>
                </a:gridCol>
                <a:gridCol w="3128009">
                  <a:extLst>
                    <a:ext uri="{9D8B030D-6E8A-4147-A177-3AD203B41FA5}">
                      <a16:colId xmlns:a16="http://schemas.microsoft.com/office/drawing/2014/main" val="876366067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740792707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1586223055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2686115080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1392824263"/>
                    </a:ext>
                  </a:extLst>
                </a:gridCol>
                <a:gridCol w="676626">
                  <a:extLst>
                    <a:ext uri="{9D8B030D-6E8A-4147-A177-3AD203B41FA5}">
                      <a16:colId xmlns:a16="http://schemas.microsoft.com/office/drawing/2014/main" val="1125375799"/>
                    </a:ext>
                  </a:extLst>
                </a:gridCol>
                <a:gridCol w="665533">
                  <a:extLst>
                    <a:ext uri="{9D8B030D-6E8A-4147-A177-3AD203B41FA5}">
                      <a16:colId xmlns:a16="http://schemas.microsoft.com/office/drawing/2014/main" val="343955612"/>
                    </a:ext>
                  </a:extLst>
                </a:gridCol>
              </a:tblGrid>
              <a:tr h="1294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145762"/>
                  </a:ext>
                </a:extLst>
              </a:tr>
              <a:tr h="3965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Capi.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555556"/>
                  </a:ext>
                </a:extLst>
              </a:tr>
              <a:tr h="169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45.373.826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45.543.515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169.689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44.268.781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540857"/>
                  </a:ext>
                </a:extLst>
              </a:tr>
              <a:tr h="145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12.650.713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12.820.214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169.501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9.943.400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466096"/>
                  </a:ext>
                </a:extLst>
              </a:tr>
              <a:tr h="145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de la Propiedad Raíz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4.249.938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3.615.208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-634.730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2.013.476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332383"/>
                  </a:ext>
                </a:extLst>
              </a:tr>
              <a:tr h="161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Bienes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24.910.195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25.617.541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707.346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29.555.147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481346"/>
                  </a:ext>
                </a:extLst>
              </a:tr>
              <a:tr h="161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Catastro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3.562.980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3.490.552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-72.428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2.756.758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867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94345" y="1410601"/>
            <a:ext cx="788670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590447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8647" y="784112"/>
            <a:ext cx="800670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A14F8B2-A1E9-46FF-AED7-8D3371CA65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484659"/>
              </p:ext>
            </p:extLst>
          </p:nvPr>
        </p:nvGraphicFramePr>
        <p:xfrm>
          <a:off x="577815" y="1700808"/>
          <a:ext cx="7981008" cy="2477851"/>
        </p:xfrm>
        <a:graphic>
          <a:graphicData uri="http://schemas.openxmlformats.org/drawingml/2006/table">
            <a:tbl>
              <a:tblPr/>
              <a:tblGrid>
                <a:gridCol w="267461">
                  <a:extLst>
                    <a:ext uri="{9D8B030D-6E8A-4147-A177-3AD203B41FA5}">
                      <a16:colId xmlns:a16="http://schemas.microsoft.com/office/drawing/2014/main" val="2131990737"/>
                    </a:ext>
                  </a:extLst>
                </a:gridCol>
                <a:gridCol w="267461">
                  <a:extLst>
                    <a:ext uri="{9D8B030D-6E8A-4147-A177-3AD203B41FA5}">
                      <a16:colId xmlns:a16="http://schemas.microsoft.com/office/drawing/2014/main" val="2014519198"/>
                    </a:ext>
                  </a:extLst>
                </a:gridCol>
                <a:gridCol w="267461">
                  <a:extLst>
                    <a:ext uri="{9D8B030D-6E8A-4147-A177-3AD203B41FA5}">
                      <a16:colId xmlns:a16="http://schemas.microsoft.com/office/drawing/2014/main" val="1125656424"/>
                    </a:ext>
                  </a:extLst>
                </a:gridCol>
                <a:gridCol w="3016947">
                  <a:extLst>
                    <a:ext uri="{9D8B030D-6E8A-4147-A177-3AD203B41FA5}">
                      <a16:colId xmlns:a16="http://schemas.microsoft.com/office/drawing/2014/main" val="1602879168"/>
                    </a:ext>
                  </a:extLst>
                </a:gridCol>
                <a:gridCol w="716793">
                  <a:extLst>
                    <a:ext uri="{9D8B030D-6E8A-4147-A177-3AD203B41FA5}">
                      <a16:colId xmlns:a16="http://schemas.microsoft.com/office/drawing/2014/main" val="1579290553"/>
                    </a:ext>
                  </a:extLst>
                </a:gridCol>
                <a:gridCol w="716793">
                  <a:extLst>
                    <a:ext uri="{9D8B030D-6E8A-4147-A177-3AD203B41FA5}">
                      <a16:colId xmlns:a16="http://schemas.microsoft.com/office/drawing/2014/main" val="2227987397"/>
                    </a:ext>
                  </a:extLst>
                </a:gridCol>
                <a:gridCol w="716793">
                  <a:extLst>
                    <a:ext uri="{9D8B030D-6E8A-4147-A177-3AD203B41FA5}">
                      <a16:colId xmlns:a16="http://schemas.microsoft.com/office/drawing/2014/main" val="4072472594"/>
                    </a:ext>
                  </a:extLst>
                </a:gridCol>
                <a:gridCol w="716793">
                  <a:extLst>
                    <a:ext uri="{9D8B030D-6E8A-4147-A177-3AD203B41FA5}">
                      <a16:colId xmlns:a16="http://schemas.microsoft.com/office/drawing/2014/main" val="1059387009"/>
                    </a:ext>
                  </a:extLst>
                </a:gridCol>
                <a:gridCol w="652602">
                  <a:extLst>
                    <a:ext uri="{9D8B030D-6E8A-4147-A177-3AD203B41FA5}">
                      <a16:colId xmlns:a16="http://schemas.microsoft.com/office/drawing/2014/main" val="3795440642"/>
                    </a:ext>
                  </a:extLst>
                </a:gridCol>
                <a:gridCol w="641904">
                  <a:extLst>
                    <a:ext uri="{9D8B030D-6E8A-4147-A177-3AD203B41FA5}">
                      <a16:colId xmlns:a16="http://schemas.microsoft.com/office/drawing/2014/main" val="2634343638"/>
                    </a:ext>
                  </a:extLst>
                </a:gridCol>
              </a:tblGrid>
              <a:tr h="1259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355673"/>
                  </a:ext>
                </a:extLst>
              </a:tr>
              <a:tr h="3697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45236"/>
                  </a:ext>
                </a:extLst>
              </a:tr>
              <a:tr h="1584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12.650.713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12.820.214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169.501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9.943.400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629153"/>
                  </a:ext>
                </a:extLst>
              </a:tr>
              <a:tr h="125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9.231.219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9.559.932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328.713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7.736.231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959884"/>
                  </a:ext>
                </a:extLst>
              </a:tr>
              <a:tr h="125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2.947.774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2.606.552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-341.222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1.654.397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379167"/>
                  </a:ext>
                </a:extLst>
              </a:tr>
              <a:tr h="125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388983"/>
                  </a:ext>
                </a:extLst>
              </a:tr>
              <a:tr h="125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124960"/>
                  </a:ext>
                </a:extLst>
              </a:tr>
              <a:tr h="125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085425"/>
                  </a:ext>
                </a:extLst>
              </a:tr>
              <a:tr h="125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273211"/>
                  </a:ext>
                </a:extLst>
              </a:tr>
              <a:tr h="125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468.139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272.758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-195.381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175.124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352370"/>
                  </a:ext>
                </a:extLst>
              </a:tr>
              <a:tr h="125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98.281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812096"/>
                  </a:ext>
                </a:extLst>
              </a:tr>
              <a:tr h="125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921706"/>
                  </a:ext>
                </a:extLst>
              </a:tr>
              <a:tr h="125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631000"/>
                  </a:ext>
                </a:extLst>
              </a:tr>
              <a:tr h="125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-27.243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244621"/>
                  </a:ext>
                </a:extLst>
              </a:tr>
              <a:tr h="125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298.038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609733"/>
                  </a:ext>
                </a:extLst>
              </a:tr>
              <a:tr h="125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377.602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37760,2%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698398"/>
                  </a:ext>
                </a:extLst>
              </a:tr>
              <a:tr h="125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377.602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37760,2%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28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189" y="1411596"/>
            <a:ext cx="788670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566190" y="630932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8052" y="737547"/>
            <a:ext cx="788670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BE9BA9B-3C17-4998-8E86-0E37601988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493605"/>
              </p:ext>
            </p:extLst>
          </p:nvPr>
        </p:nvGraphicFramePr>
        <p:xfrm>
          <a:off x="566188" y="1741420"/>
          <a:ext cx="7886701" cy="185351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59177081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21634113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62550854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01537519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0622200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4006090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8839361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980078057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019720143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6627810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711410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5638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3.615.208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-634.730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2.013.476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0855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1.626.661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1.662.951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1.356.216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5684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871.862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-479.311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148.117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2437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1.319.269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-277.500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410.380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1047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1.319.269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-277.500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410.380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3979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1.319.269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-277.500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410.380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7741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5670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5557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801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942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4728" y="1430921"/>
            <a:ext cx="8129125" cy="2603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675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8071" y="709642"/>
            <a:ext cx="81291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14C0BCA-836E-4600-9650-8FE7CEF625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219376"/>
              </p:ext>
            </p:extLst>
          </p:nvPr>
        </p:nvGraphicFramePr>
        <p:xfrm>
          <a:off x="557675" y="1721019"/>
          <a:ext cx="8136425" cy="2868375"/>
        </p:xfrm>
        <a:graphic>
          <a:graphicData uri="http://schemas.openxmlformats.org/drawingml/2006/table">
            <a:tbl>
              <a:tblPr/>
              <a:tblGrid>
                <a:gridCol w="263400">
                  <a:extLst>
                    <a:ext uri="{9D8B030D-6E8A-4147-A177-3AD203B41FA5}">
                      <a16:colId xmlns:a16="http://schemas.microsoft.com/office/drawing/2014/main" val="3606512058"/>
                    </a:ext>
                  </a:extLst>
                </a:gridCol>
                <a:gridCol w="263400">
                  <a:extLst>
                    <a:ext uri="{9D8B030D-6E8A-4147-A177-3AD203B41FA5}">
                      <a16:colId xmlns:a16="http://schemas.microsoft.com/office/drawing/2014/main" val="2672862359"/>
                    </a:ext>
                  </a:extLst>
                </a:gridCol>
                <a:gridCol w="263400">
                  <a:extLst>
                    <a:ext uri="{9D8B030D-6E8A-4147-A177-3AD203B41FA5}">
                      <a16:colId xmlns:a16="http://schemas.microsoft.com/office/drawing/2014/main" val="769620880"/>
                    </a:ext>
                  </a:extLst>
                </a:gridCol>
                <a:gridCol w="3247722">
                  <a:extLst>
                    <a:ext uri="{9D8B030D-6E8A-4147-A177-3AD203B41FA5}">
                      <a16:colId xmlns:a16="http://schemas.microsoft.com/office/drawing/2014/main" val="3481653945"/>
                    </a:ext>
                  </a:extLst>
                </a:gridCol>
                <a:gridCol w="705912">
                  <a:extLst>
                    <a:ext uri="{9D8B030D-6E8A-4147-A177-3AD203B41FA5}">
                      <a16:colId xmlns:a16="http://schemas.microsoft.com/office/drawing/2014/main" val="4228179128"/>
                    </a:ext>
                  </a:extLst>
                </a:gridCol>
                <a:gridCol w="705912">
                  <a:extLst>
                    <a:ext uri="{9D8B030D-6E8A-4147-A177-3AD203B41FA5}">
                      <a16:colId xmlns:a16="http://schemas.microsoft.com/office/drawing/2014/main" val="1057828697"/>
                    </a:ext>
                  </a:extLst>
                </a:gridCol>
                <a:gridCol w="705912">
                  <a:extLst>
                    <a:ext uri="{9D8B030D-6E8A-4147-A177-3AD203B41FA5}">
                      <a16:colId xmlns:a16="http://schemas.microsoft.com/office/drawing/2014/main" val="3054339021"/>
                    </a:ext>
                  </a:extLst>
                </a:gridCol>
                <a:gridCol w="705912">
                  <a:extLst>
                    <a:ext uri="{9D8B030D-6E8A-4147-A177-3AD203B41FA5}">
                      <a16:colId xmlns:a16="http://schemas.microsoft.com/office/drawing/2014/main" val="1120973839"/>
                    </a:ext>
                  </a:extLst>
                </a:gridCol>
                <a:gridCol w="642695">
                  <a:extLst>
                    <a:ext uri="{9D8B030D-6E8A-4147-A177-3AD203B41FA5}">
                      <a16:colId xmlns:a16="http://schemas.microsoft.com/office/drawing/2014/main" val="2507277242"/>
                    </a:ext>
                  </a:extLst>
                </a:gridCol>
                <a:gridCol w="632160">
                  <a:extLst>
                    <a:ext uri="{9D8B030D-6E8A-4147-A177-3AD203B41FA5}">
                      <a16:colId xmlns:a16="http://schemas.microsoft.com/office/drawing/2014/main" val="99717581"/>
                    </a:ext>
                  </a:extLst>
                </a:gridCol>
              </a:tblGrid>
              <a:tr h="129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145900"/>
                  </a:ext>
                </a:extLst>
              </a:tr>
              <a:tr h="3751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474564"/>
                  </a:ext>
                </a:extLst>
              </a:tr>
              <a:tr h="1607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24.910.195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25.617.541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707.346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29.555.147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077942"/>
                  </a:ext>
                </a:extLst>
              </a:tr>
              <a:tr h="129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4.368.454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4.690.060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321.606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3.759.082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685057"/>
                  </a:ext>
                </a:extLst>
              </a:tr>
              <a:tr h="129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650.606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816.941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166.335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172.825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533078"/>
                  </a:ext>
                </a:extLst>
              </a:tr>
              <a:tr h="129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90261"/>
                  </a:ext>
                </a:extLst>
              </a:tr>
              <a:tr h="129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045503"/>
                  </a:ext>
                </a:extLst>
              </a:tr>
              <a:tr h="129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264.753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854957"/>
                  </a:ext>
                </a:extLst>
              </a:tr>
              <a:tr h="129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264.753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897294"/>
                  </a:ext>
                </a:extLst>
              </a:tr>
              <a:tr h="129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Puesta en Valor del Territorio Fiscal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90.883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90.883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54.228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68146"/>
                  </a:ext>
                </a:extLst>
              </a:tr>
              <a:tr h="129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Recuperación y Fortalecimiento de Rutas Patrimoniales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89.978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89.978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36.860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65811"/>
                  </a:ext>
                </a:extLst>
              </a:tr>
              <a:tr h="129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Gestión Territorial Regional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331.639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331.639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173.665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587156"/>
                  </a:ext>
                </a:extLst>
              </a:tr>
              <a:tr h="129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6.744.060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66870"/>
                  </a:ext>
                </a:extLst>
              </a:tr>
              <a:tr h="129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6.744.060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714545"/>
                  </a:ext>
                </a:extLst>
              </a:tr>
              <a:tr h="129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9.462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-2.337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713649"/>
                  </a:ext>
                </a:extLst>
              </a:tr>
              <a:tr h="129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526072"/>
                  </a:ext>
                </a:extLst>
              </a:tr>
              <a:tr h="129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076807"/>
                  </a:ext>
                </a:extLst>
              </a:tr>
              <a:tr h="129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-6.091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23574"/>
                  </a:ext>
                </a:extLst>
              </a:tr>
              <a:tr h="129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11281"/>
                  </a:ext>
                </a:extLst>
              </a:tr>
              <a:tr h="129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Ventas a Plazo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116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3821</TotalTime>
  <Words>1977</Words>
  <Application>Microsoft Office PowerPoint</Application>
  <PresentationFormat>Presentación en pantalla (4:3)</PresentationFormat>
  <Paragraphs>1035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OCTUBRE DE 2020 PARTIDA 14:  MINISTERIO DE BIENES NACIONALES</vt:lpstr>
      <vt:lpstr>Presentación de PowerPoint</vt:lpstr>
      <vt:lpstr>Presentación de PowerPoint</vt:lpstr>
      <vt:lpstr>Presentación de PowerPoint</vt:lpstr>
      <vt:lpstr>EJECUCIÓN ACUMULADA DE GASTOS A OCTUBRE DE 2020  PARTIDA 14 MINISTERIO DE BIENES NACIONALES</vt:lpstr>
      <vt:lpstr>EJECUCIÓN ACUMULADA DE GASTOS A OCTUBRE DE 2020  PARTIDA 14 RESUMEN POR CAPÍTULOS</vt:lpstr>
      <vt:lpstr>EJECUCIÓN ACUMULADA DE GASTOS A OCTUBRE DE 2020  PARTIDA 14. CAPÍTULO 01. PROGRAMA 01: SUBSECRETARÍA DE BIENES NACIONALES </vt:lpstr>
      <vt:lpstr>EJECUCIÓN ACUMULADA DE GASTOS A OCTUBRE DE 2020  PARTIDA 14. CAPÍTULO 01. PROGRAMA 03: REGULARIZACIÓN DE LA PROPIEDAD RAÍZ</vt:lpstr>
      <vt:lpstr>EJECUCIÓN ACUMULADA DE GASTOS A OCTUBRE DE 2020  PARTIDA 14. CAPÍTULO 01. PROGRAMA 04: ADMINISTRACIÓN DE BIENES</vt:lpstr>
      <vt:lpstr>EJECUCIÓN ACUMULADA DE GASTOS A OCTUBRE DE 2020  PARTIDA 14. CAPÍTULO 01. PROGRAMA 04: ADMINISTRACIÓN DE BIENES</vt:lpstr>
      <vt:lpstr>EJECUCIÓN ACUMULADA DE GASTOS A OCTUBRE DE 2020  PARTIDA 14. CAPÍTULO 01. PROGRAMA 05: CATASTRO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256</cp:revision>
  <cp:lastPrinted>2019-10-14T13:03:08Z</cp:lastPrinted>
  <dcterms:created xsi:type="dcterms:W3CDTF">2016-06-23T13:38:47Z</dcterms:created>
  <dcterms:modified xsi:type="dcterms:W3CDTF">2020-12-11T14:16:47Z</dcterms:modified>
</cp:coreProperties>
</file>