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21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</a:t>
            </a:r>
            <a:r>
              <a:rPr lang="es-CL" baseline="0"/>
              <a:t> Presupuesto Inicial por Subtítulo de Gasto</a:t>
            </a:r>
            <a:endParaRPr lang="es-C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3A-4681-A9EB-BFC33D8680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E3A-4681-A9EB-BFC33D8680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E3A-4681-A9EB-BFC33D8680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E3A-4681-A9EB-BFC33D86803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'[04.xlsx]Partida 04'!$C$61:$C$64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'[04.xlsx]Partida 04'!$D$61:$D$64</c:f>
              <c:numCache>
                <c:formatCode>#,##0</c:formatCode>
                <c:ptCount val="4"/>
                <c:pt idx="0">
                  <c:v>63373687</c:v>
                </c:pt>
                <c:pt idx="1">
                  <c:v>9858126</c:v>
                </c:pt>
                <c:pt idx="2">
                  <c:v>3097649</c:v>
                </c:pt>
                <c:pt idx="3">
                  <c:v>3984104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FC-4E2B-B9F5-E3BA012AB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005801906340665E-2"/>
          <c:y val="0.71432523087062405"/>
          <c:w val="0.37193583518509016"/>
          <c:h val="0.27605816432345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'[04.xlsx]Partida 04'!$C$36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04'!$D$36:$O$36</c:f>
              <c:numCache>
                <c:formatCode>0.0%</c:formatCode>
                <c:ptCount val="12"/>
                <c:pt idx="0">
                  <c:v>0.112</c:v>
                </c:pt>
                <c:pt idx="1">
                  <c:v>6.8000000000000005E-2</c:v>
                </c:pt>
                <c:pt idx="2">
                  <c:v>9.1999999999999998E-2</c:v>
                </c:pt>
                <c:pt idx="3">
                  <c:v>9.6000000000000002E-2</c:v>
                </c:pt>
                <c:pt idx="4">
                  <c:v>6.7000000000000004E-2</c:v>
                </c:pt>
                <c:pt idx="5">
                  <c:v>0.108</c:v>
                </c:pt>
                <c:pt idx="6">
                  <c:v>7.2999999999999995E-2</c:v>
                </c:pt>
                <c:pt idx="7">
                  <c:v>7.2999999999999995E-2</c:v>
                </c:pt>
                <c:pt idx="8">
                  <c:v>0.106</c:v>
                </c:pt>
                <c:pt idx="9">
                  <c:v>5.8999999999999997E-2</c:v>
                </c:pt>
                <c:pt idx="10">
                  <c:v>8.7999999999999995E-2</c:v>
                </c:pt>
                <c:pt idx="11">
                  <c:v>0.13800000000000001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690-4E6F-A68C-1080CECB227E}"/>
            </c:ext>
          </c:extLst>
        </c:ser>
        <c:ser>
          <c:idx val="1"/>
          <c:order val="1"/>
          <c:tx>
            <c:strRef>
              <c:f>'[04.xlsx]Partida 04'!$C$37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04'!$D$37:$O$37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690-4E6F-A68C-1080CECB227E}"/>
            </c:ext>
          </c:extLst>
        </c:ser>
        <c:ser>
          <c:idx val="2"/>
          <c:order val="2"/>
          <c:tx>
            <c:strRef>
              <c:f>'[04.xlsx]Partida 04'!$C$38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04'!$D$38</c:f>
              <c:numCache>
                <c:formatCode>0.0%</c:formatCode>
                <c:ptCount val="1"/>
                <c:pt idx="0">
                  <c:v>0.10812303131820952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690-4E6F-A68C-1080CECB2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76891488"/>
        <c:axId val="476893840"/>
      </c:barChart>
      <c:catAx>
        <c:axId val="47689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6893840"/>
        <c:crosses val="autoZero"/>
        <c:auto val="0"/>
        <c:lblAlgn val="ctr"/>
        <c:lblOffset val="100"/>
        <c:noMultiLvlLbl val="0"/>
      </c:catAx>
      <c:valAx>
        <c:axId val="47689384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768914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2018 - 2019-2020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'[04.xlsx]Partida 04'!$C$32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'[04.xlsx]Partida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04'!$D$32:$O$32</c:f>
              <c:numCache>
                <c:formatCode>0.0%</c:formatCode>
                <c:ptCount val="12"/>
                <c:pt idx="0">
                  <c:v>0.112</c:v>
                </c:pt>
                <c:pt idx="1">
                  <c:v>0.18</c:v>
                </c:pt>
                <c:pt idx="2">
                  <c:v>0.27200000000000002</c:v>
                </c:pt>
                <c:pt idx="3">
                  <c:v>0.35499999999999998</c:v>
                </c:pt>
                <c:pt idx="4">
                  <c:v>0.42199999999999999</c:v>
                </c:pt>
                <c:pt idx="5">
                  <c:v>0.53100000000000003</c:v>
                </c:pt>
                <c:pt idx="6">
                  <c:v>0.60899999999999999</c:v>
                </c:pt>
                <c:pt idx="7">
                  <c:v>0.622</c:v>
                </c:pt>
                <c:pt idx="8">
                  <c:v>0.72799999999999998</c:v>
                </c:pt>
                <c:pt idx="9">
                  <c:v>0.78500000000000003</c:v>
                </c:pt>
                <c:pt idx="10">
                  <c:v>0.873</c:v>
                </c:pt>
                <c:pt idx="11">
                  <c:v>0.98399999999999999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F6-47C8-8219-CFBEA17893F1}"/>
            </c:ext>
          </c:extLst>
        </c:ser>
        <c:ser>
          <c:idx val="0"/>
          <c:order val="1"/>
          <c:tx>
            <c:strRef>
              <c:f>'[04.xlsx]Partida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'[04.xlsx]Partida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F1-473E-A29D-DFA2FBF805F0}"/>
            </c:ext>
          </c:extLst>
        </c:ser>
        <c:ser>
          <c:idx val="2"/>
          <c:order val="2"/>
          <c:tx>
            <c:strRef>
              <c:f>'[04.xlsx]Partida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6F1-473E-A29D-DFA2FBF805F0}"/>
              </c:ext>
            </c:extLst>
          </c:dPt>
          <c:dLbls>
            <c:dLbl>
              <c:idx val="0"/>
              <c:layout>
                <c:manualLayout>
                  <c:x val="-4.0326521037913891E-2"/>
                  <c:y val="-3.4021280995104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F1-473E-A29D-DFA2FBF805F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F1-473E-A29D-DFA2FBF805F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9962546816479446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F1-473E-A29D-DFA2FBF805F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F1-473E-A29D-DFA2FBF805F0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C9-4B6E-ABB2-8873D419A96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23-4666-AF66-F34895B8AFF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'[04.xlsx]Partida 04'!$D$34</c:f>
              <c:numCache>
                <c:formatCode>0.0%</c:formatCode>
                <c:ptCount val="1"/>
                <c:pt idx="0">
                  <c:v>0.10812303131820952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F1-473E-A29D-DFA2FBF80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088208"/>
        <c:axId val="437090952"/>
      </c:lineChart>
      <c:catAx>
        <c:axId val="43708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7090952"/>
        <c:crosses val="autoZero"/>
        <c:auto val="1"/>
        <c:lblAlgn val="ctr"/>
        <c:lblOffset val="100"/>
        <c:tickLblSkip val="1"/>
        <c:noMultiLvlLbl val="0"/>
      </c:catAx>
      <c:valAx>
        <c:axId val="43709095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70882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febrero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MX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endParaRPr lang="es-CL" sz="1600" dirty="0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xmlns="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812734"/>
              </p:ext>
            </p:extLst>
          </p:nvPr>
        </p:nvGraphicFramePr>
        <p:xfrm>
          <a:off x="679428" y="1992415"/>
          <a:ext cx="7643192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881649"/>
              </p:ext>
            </p:extLst>
          </p:nvPr>
        </p:nvGraphicFramePr>
        <p:xfrm>
          <a:off x="457200" y="1796400"/>
          <a:ext cx="8229600" cy="3936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57945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7858214"/>
              </p:ext>
            </p:extLst>
          </p:nvPr>
        </p:nvGraphicFramePr>
        <p:xfrm>
          <a:off x="467544" y="1797048"/>
          <a:ext cx="8219256" cy="386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93269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165531"/>
            <a:ext cx="777686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152660"/>
              </p:ext>
            </p:extLst>
          </p:nvPr>
        </p:nvGraphicFramePr>
        <p:xfrm>
          <a:off x="467544" y="2267040"/>
          <a:ext cx="8138788" cy="2898490"/>
        </p:xfrm>
        <a:graphic>
          <a:graphicData uri="http://schemas.openxmlformats.org/drawingml/2006/table">
            <a:tbl>
              <a:tblPr/>
              <a:tblGrid>
                <a:gridCol w="9305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88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05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05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05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054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4721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1176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852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83.686.074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9.048.392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4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5.171.722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4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4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4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4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4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4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4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3.346.947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427" y="6304555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6" y="6206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1216" y="1272378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323397"/>
              </p:ext>
            </p:extLst>
          </p:nvPr>
        </p:nvGraphicFramePr>
        <p:xfrm>
          <a:off x="390293" y="1551836"/>
          <a:ext cx="8211723" cy="4658196"/>
        </p:xfrm>
        <a:graphic>
          <a:graphicData uri="http://schemas.openxmlformats.org/drawingml/2006/table">
            <a:tbl>
              <a:tblPr/>
              <a:tblGrid>
                <a:gridCol w="889548"/>
                <a:gridCol w="328602"/>
                <a:gridCol w="328602"/>
                <a:gridCol w="2310169"/>
                <a:gridCol w="889548"/>
                <a:gridCol w="889548"/>
                <a:gridCol w="889548"/>
                <a:gridCol w="889548"/>
                <a:gridCol w="796610"/>
              </a:tblGrid>
              <a:tr h="1553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05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3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83.686.074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9.048.392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5.171.722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521.795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89.235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89.235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57.227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1.198.580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1.198.580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3.346.947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3.346.947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4086</TotalTime>
  <Words>550</Words>
  <Application>Microsoft Office PowerPoint</Application>
  <PresentationFormat>Presentación en pantalla (4:3)</PresentationFormat>
  <Paragraphs>333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ENERO DE 2020 PARTIDA 04: CONTRALORÍA GENERAL DE LA REPÚBLICA</vt:lpstr>
      <vt:lpstr>EJECUCIÓN ACUMULADA DE GASTOS A ENERO DE 2020  PARTIDA 04 CONTRALORÍA GENERAL DE LA REPÚBLICA</vt:lpstr>
      <vt:lpstr>EJECUCIÓN ACUMULADA DE GASTOS A ENERO DE 2020  PARTIDA 04 CONTRALORÍA GENERAL DE LA REPÚBLICA</vt:lpstr>
      <vt:lpstr>EJECUCION ACUMULADA DE GASTOS A ENERO DE 2020  PARTIDA 04 CONTRALORÍA GENERAL DE LA REPÚBLICA</vt:lpstr>
      <vt:lpstr>EJECUCIÓN ACUMULADA DE GASTOS A ENERO DE 2020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274</cp:revision>
  <cp:lastPrinted>2019-10-18T21:20:26Z</cp:lastPrinted>
  <dcterms:created xsi:type="dcterms:W3CDTF">2016-06-23T13:38:47Z</dcterms:created>
  <dcterms:modified xsi:type="dcterms:W3CDTF">2020-09-14T21:03:53Z</dcterms:modified>
</cp:coreProperties>
</file>