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7" r:id="rId10"/>
    <p:sldId id="299" r:id="rId11"/>
    <p:sldId id="318" r:id="rId12"/>
    <p:sldId id="320" r:id="rId13"/>
    <p:sldId id="321" r:id="rId14"/>
    <p:sldId id="322" r:id="rId15"/>
    <p:sldId id="325" r:id="rId16"/>
    <p:sldId id="328" r:id="rId17"/>
    <p:sldId id="327" r:id="rId18"/>
    <p:sldId id="326" r:id="rId19"/>
    <p:sldId id="323" r:id="rId20"/>
    <p:sldId id="324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82-46DA-982E-89D2896810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482-46DA-982E-89D2896810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482-46DA-982E-89D2896810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482-46DA-982E-89D2896810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482-46DA-982E-89D2896810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482-46DA-982E-89D2896810CF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82-46DA-982E-89D2896810CF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82-46DA-982E-89D2896810C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INTEGROS AL FISCO                                                               </c:v>
                </c:pt>
                <c:pt idx="2">
                  <c:v>PRÉSTAMOS               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19'!$D$62:$D$67</c:f>
              <c:numCache>
                <c:formatCode>#,##0</c:formatCode>
                <c:ptCount val="6"/>
                <c:pt idx="0">
                  <c:v>43336982</c:v>
                </c:pt>
                <c:pt idx="1">
                  <c:v>145013</c:v>
                </c:pt>
                <c:pt idx="2">
                  <c:v>8803214</c:v>
                </c:pt>
                <c:pt idx="3">
                  <c:v>59853143</c:v>
                </c:pt>
                <c:pt idx="4">
                  <c:v>9000</c:v>
                </c:pt>
                <c:pt idx="5">
                  <c:v>54403277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482-46DA-982E-89D2896810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2019 - 2020 -2021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19'!$D$23:$O$23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9C-44C0-833C-C452E759861A}"/>
            </c:ext>
          </c:extLst>
        </c:ser>
        <c:ser>
          <c:idx val="1"/>
          <c:order val="2"/>
          <c:tx>
            <c:strRef>
              <c:f>'[19.xlsx]Partida 19'!$C$24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'[19.xlsx]Partida 19'!$D$24:$G$24</c:f>
              <c:numCache>
                <c:formatCode>0.0%</c:formatCode>
                <c:ptCount val="4"/>
                <c:pt idx="0">
                  <c:v>4.1394827769182215E-3</c:v>
                </c:pt>
                <c:pt idx="1">
                  <c:v>0.10544063599304586</c:v>
                </c:pt>
                <c:pt idx="2">
                  <c:v>0.22478343050699853</c:v>
                </c:pt>
                <c:pt idx="3">
                  <c:v>0.29574402065354405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5-4F42-9C31-195A37993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3482424"/>
        <c:axId val="513487128"/>
      </c:lineChart>
      <c:catAx>
        <c:axId val="513482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3487128"/>
        <c:crosses val="autoZero"/>
        <c:auto val="1"/>
        <c:lblAlgn val="ctr"/>
        <c:lblOffset val="100"/>
        <c:noMultiLvlLbl val="0"/>
      </c:catAx>
      <c:valAx>
        <c:axId val="5134871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34824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19'!$D$30:$O$30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2-47CD-94CC-02C1B831E1D2}"/>
            </c:ext>
          </c:extLst>
        </c:ser>
        <c:ser>
          <c:idx val="1"/>
          <c:order val="2"/>
          <c:tx>
            <c:strRef>
              <c:f>'[19.xlsx]Partida 19'!$C$31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19'!$D$31:$G$31</c:f>
              <c:numCache>
                <c:formatCode>0.0%</c:formatCode>
                <c:ptCount val="4"/>
                <c:pt idx="0">
                  <c:v>4.1394827769182215E-3</c:v>
                </c:pt>
                <c:pt idx="1">
                  <c:v>0.10130115321612763</c:v>
                </c:pt>
                <c:pt idx="2">
                  <c:v>0.11934299090618998</c:v>
                </c:pt>
                <c:pt idx="3">
                  <c:v>7.0960590146545502E-2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82-47CD-94CC-02C1B831E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5613480"/>
        <c:axId val="505621712"/>
      </c:barChart>
      <c:catAx>
        <c:axId val="50561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5621712"/>
        <c:crosses val="autoZero"/>
        <c:auto val="1"/>
        <c:lblAlgn val="ctr"/>
        <c:lblOffset val="100"/>
        <c:noMultiLvlLbl val="0"/>
      </c:catAx>
      <c:valAx>
        <c:axId val="5056217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561348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97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7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82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2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011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79057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4136"/>
              </p:ext>
            </p:extLst>
          </p:nvPr>
        </p:nvGraphicFramePr>
        <p:xfrm>
          <a:off x="590872" y="1950022"/>
          <a:ext cx="7924479" cy="3826445"/>
        </p:xfrm>
        <a:graphic>
          <a:graphicData uri="http://schemas.openxmlformats.org/drawingml/2006/table">
            <a:tbl>
              <a:tblPr/>
              <a:tblGrid>
                <a:gridCol w="793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7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9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39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0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78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1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4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3.907.146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2.815.954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2230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42715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043492"/>
              </p:ext>
            </p:extLst>
          </p:nvPr>
        </p:nvGraphicFramePr>
        <p:xfrm>
          <a:off x="518864" y="1615958"/>
          <a:ext cx="8114582" cy="4877500"/>
        </p:xfrm>
        <a:graphic>
          <a:graphicData uri="http://schemas.openxmlformats.org/drawingml/2006/table">
            <a:tbl>
              <a:tblPr/>
              <a:tblGrid>
                <a:gridCol w="81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58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4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929.379.184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292.201.853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3.507.353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1.110.475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256.953.652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256.953.652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16.129.879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3.050.758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45.963.118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6.637.714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201.302.062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Sistema Transantiago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3365116,5%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3365116,5%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4686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653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37274"/>
              </p:ext>
            </p:extLst>
          </p:nvPr>
        </p:nvGraphicFramePr>
        <p:xfrm>
          <a:off x="518864" y="1798420"/>
          <a:ext cx="8167935" cy="3440440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72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4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390.568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252.632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12586,9%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12586,9%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8" y="600971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60" y="15582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254886"/>
              </p:ext>
            </p:extLst>
          </p:nvPr>
        </p:nvGraphicFramePr>
        <p:xfrm>
          <a:off x="518958" y="1974082"/>
          <a:ext cx="8134421" cy="3746651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3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7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5.277.346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1.940.276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721.863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309.570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85407,6%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85407,6%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452" y="472716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59" y="17728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TRANSANTIAGO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031543"/>
              </p:ext>
            </p:extLst>
          </p:nvPr>
        </p:nvGraphicFramePr>
        <p:xfrm>
          <a:off x="518959" y="2402186"/>
          <a:ext cx="8134420" cy="1698367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02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2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456" y="48166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456" y="180615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PROGRAMA:UNIDAD OPERATIVA CONTROL DE TRANSITO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001567"/>
              </p:ext>
            </p:extLst>
          </p:nvPr>
        </p:nvGraphicFramePr>
        <p:xfrm>
          <a:off x="554127" y="2184476"/>
          <a:ext cx="8099253" cy="1972197"/>
        </p:xfrm>
        <a:graphic>
          <a:graphicData uri="http://schemas.openxmlformats.org/drawingml/2006/table">
            <a:tbl>
              <a:tblPr/>
              <a:tblGrid>
                <a:gridCol w="804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1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74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9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9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9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4782" y="471525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82" y="17659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SUBSIDIO NACIONAL TRANSPORTE PÚBLICO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334604"/>
              </p:ext>
            </p:extLst>
          </p:nvPr>
        </p:nvGraphicFramePr>
        <p:xfrm>
          <a:off x="521543" y="2282454"/>
          <a:ext cx="8131834" cy="1813033"/>
        </p:xfrm>
        <a:graphic>
          <a:graphicData uri="http://schemas.openxmlformats.org/drawingml/2006/table">
            <a:tbl>
              <a:tblPr/>
              <a:tblGrid>
                <a:gridCol w="80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8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8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7" y="498259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953" y="17779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 DE VIALIDAD Y TRANSPORTE URBANO: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SECTRA FET COVID-19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410558"/>
              </p:ext>
            </p:extLst>
          </p:nvPr>
        </p:nvGraphicFramePr>
        <p:xfrm>
          <a:off x="518957" y="2370466"/>
          <a:ext cx="8134421" cy="2103535"/>
        </p:xfrm>
        <a:graphic>
          <a:graphicData uri="http://schemas.openxmlformats.org/drawingml/2006/table">
            <a:tbl>
              <a:tblPr/>
              <a:tblGrid>
                <a:gridCol w="80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9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3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7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9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552" y="593489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122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023676"/>
              </p:ext>
            </p:extLst>
          </p:nvPr>
        </p:nvGraphicFramePr>
        <p:xfrm>
          <a:off x="496554" y="1951120"/>
          <a:ext cx="8018797" cy="3782131"/>
        </p:xfrm>
        <a:graphic>
          <a:graphicData uri="http://schemas.openxmlformats.org/drawingml/2006/table">
            <a:tbl>
              <a:tblPr/>
              <a:tblGrid>
                <a:gridCol w="803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8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6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4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4.346.410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2.672.167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1.089.528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1.089.528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1.089.528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35316,1%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35316,1%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790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64704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3215"/>
              </p:ext>
            </p:extLst>
          </p:nvPr>
        </p:nvGraphicFramePr>
        <p:xfrm>
          <a:off x="487593" y="1916832"/>
          <a:ext cx="8199207" cy="3451771"/>
        </p:xfrm>
        <a:graphic>
          <a:graphicData uri="http://schemas.openxmlformats.org/drawingml/2006/table">
            <a:tbl>
              <a:tblPr/>
              <a:tblGrid>
                <a:gridCol w="828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88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8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8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2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07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6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298.076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0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020181"/>
              </p:ext>
            </p:extLst>
          </p:nvPr>
        </p:nvGraphicFramePr>
        <p:xfrm>
          <a:off x="395625" y="1607343"/>
          <a:ext cx="8210798" cy="419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318628"/>
              </p:ext>
            </p:extLst>
          </p:nvPr>
        </p:nvGraphicFramePr>
        <p:xfrm>
          <a:off x="539552" y="1914524"/>
          <a:ext cx="8147248" cy="389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7198" y="70264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17695"/>
              </p:ext>
            </p:extLst>
          </p:nvPr>
        </p:nvGraphicFramePr>
        <p:xfrm>
          <a:off x="457198" y="1895474"/>
          <a:ext cx="8220199" cy="3693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3628" y="577506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257125"/>
              </p:ext>
            </p:extLst>
          </p:nvPr>
        </p:nvGraphicFramePr>
        <p:xfrm>
          <a:off x="611557" y="2060844"/>
          <a:ext cx="7632850" cy="3468001"/>
        </p:xfrm>
        <a:graphic>
          <a:graphicData uri="http://schemas.openxmlformats.org/drawingml/2006/table">
            <a:tbl>
              <a:tblPr/>
              <a:tblGrid>
                <a:gridCol w="889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7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51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19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1.073.776.005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317.562.833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43.495.221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14.096.690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2.645.572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897.022.141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256.960.045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42.316.721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6.114.696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1.951.435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62.781.443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1.089.528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40.576.098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450845,5%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72371"/>
            <a:ext cx="774337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8D76702-E11C-4FD3-8342-359ADBEA168D}"/>
              </a:ext>
            </a:extLst>
          </p:cNvPr>
          <p:cNvGraphicFramePr>
            <a:graphicFrameLocks noGrp="1"/>
          </p:cNvGraphicFramePr>
          <p:nvPr/>
        </p:nvGraphicFramePr>
        <p:xfrm>
          <a:off x="857250" y="2396331"/>
          <a:ext cx="7429500" cy="3209925"/>
        </p:xfrm>
        <a:graphic>
          <a:graphicData uri="http://schemas.openxmlformats.org/drawingml/2006/table">
            <a:tbl>
              <a:tblPr/>
              <a:tblGrid>
                <a:gridCol w="317364">
                  <a:extLst>
                    <a:ext uri="{9D8B030D-6E8A-4147-A177-3AD203B41FA5}">
                      <a16:colId xmlns:a16="http://schemas.microsoft.com/office/drawing/2014/main" val="3560877670"/>
                    </a:ext>
                  </a:extLst>
                </a:gridCol>
                <a:gridCol w="317364">
                  <a:extLst>
                    <a:ext uri="{9D8B030D-6E8A-4147-A177-3AD203B41FA5}">
                      <a16:colId xmlns:a16="http://schemas.microsoft.com/office/drawing/2014/main" val="455666267"/>
                    </a:ext>
                  </a:extLst>
                </a:gridCol>
                <a:gridCol w="2846758">
                  <a:extLst>
                    <a:ext uri="{9D8B030D-6E8A-4147-A177-3AD203B41FA5}">
                      <a16:colId xmlns:a16="http://schemas.microsoft.com/office/drawing/2014/main" val="972963670"/>
                    </a:ext>
                  </a:extLst>
                </a:gridCol>
                <a:gridCol w="850537">
                  <a:extLst>
                    <a:ext uri="{9D8B030D-6E8A-4147-A177-3AD203B41FA5}">
                      <a16:colId xmlns:a16="http://schemas.microsoft.com/office/drawing/2014/main" val="4081020481"/>
                    </a:ext>
                  </a:extLst>
                </a:gridCol>
                <a:gridCol w="837842">
                  <a:extLst>
                    <a:ext uri="{9D8B030D-6E8A-4147-A177-3AD203B41FA5}">
                      <a16:colId xmlns:a16="http://schemas.microsoft.com/office/drawing/2014/main" val="196805976"/>
                    </a:ext>
                  </a:extLst>
                </a:gridCol>
                <a:gridCol w="698202">
                  <a:extLst>
                    <a:ext uri="{9D8B030D-6E8A-4147-A177-3AD203B41FA5}">
                      <a16:colId xmlns:a16="http://schemas.microsoft.com/office/drawing/2014/main" val="942697770"/>
                    </a:ext>
                  </a:extLst>
                </a:gridCol>
                <a:gridCol w="850537">
                  <a:extLst>
                    <a:ext uri="{9D8B030D-6E8A-4147-A177-3AD203B41FA5}">
                      <a16:colId xmlns:a16="http://schemas.microsoft.com/office/drawing/2014/main" val="1201944354"/>
                    </a:ext>
                  </a:extLst>
                </a:gridCol>
                <a:gridCol w="710896">
                  <a:extLst>
                    <a:ext uri="{9D8B030D-6E8A-4147-A177-3AD203B41FA5}">
                      <a16:colId xmlns:a16="http://schemas.microsoft.com/office/drawing/2014/main" val="395992794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006377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66579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1.019.092.451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1.009.051.455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-10.040.996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312.888.049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1435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15.511.511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5.589.041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776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7.027.634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4128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12.767.543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7056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3.907.146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425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929.379.184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292.201.853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3256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9838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5.277.346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6615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3335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 FET COVID-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8102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807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5984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4.346.410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5623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148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77134"/>
              </p:ext>
            </p:extLst>
          </p:nvPr>
        </p:nvGraphicFramePr>
        <p:xfrm>
          <a:off x="405024" y="2043186"/>
          <a:ext cx="8110325" cy="4133935"/>
        </p:xfrm>
        <a:graphic>
          <a:graphicData uri="http://schemas.openxmlformats.org/drawingml/2006/table">
            <a:tbl>
              <a:tblPr/>
              <a:tblGrid>
                <a:gridCol w="812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9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5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5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6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8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6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15.511.511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5.589.041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4.068.246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584.201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85592,9%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85592,9%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371425"/>
              </p:ext>
            </p:extLst>
          </p:nvPr>
        </p:nvGraphicFramePr>
        <p:xfrm>
          <a:off x="537790" y="1878464"/>
          <a:ext cx="8147246" cy="3797104"/>
        </p:xfrm>
        <a:graphic>
          <a:graphicData uri="http://schemas.openxmlformats.org/drawingml/2006/table">
            <a:tbl>
              <a:tblPr/>
              <a:tblGrid>
                <a:gridCol w="81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3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7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34.100.825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7.027.634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1.224.083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835.889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1.156.015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25.584.997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1.156.015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378267,1%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378267,1%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592" y="59002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207223"/>
              </p:ext>
            </p:extLst>
          </p:nvPr>
        </p:nvGraphicFramePr>
        <p:xfrm>
          <a:off x="475069" y="1988834"/>
          <a:ext cx="8040283" cy="3474710"/>
        </p:xfrm>
        <a:graphic>
          <a:graphicData uri="http://schemas.openxmlformats.org/drawingml/2006/table">
            <a:tbl>
              <a:tblPr/>
              <a:tblGrid>
                <a:gridCol w="805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5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5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3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3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12.767.543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1.831.531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327.701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327.701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43146,9%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43146,9%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4019</TotalTime>
  <Words>3420</Words>
  <Application>Microsoft Office PowerPoint</Application>
  <PresentationFormat>Presentación en pantalla (4:3)</PresentationFormat>
  <Paragraphs>1925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1_Tema de Office</vt:lpstr>
      <vt:lpstr>Tema de Office</vt:lpstr>
      <vt:lpstr>EJECUCIÓN PRESUPUESTARIA DE GASTOS ACUMULADA AL MES DE ABRIL DE 2021 PARTIDA 19: MINISTERIO DE TRANSPORTES Y TELECOMUNICACIONES</vt:lpstr>
      <vt:lpstr>EJECUCIÓN ACUMULADA DE GASTOS A ABRIL DE 2021  PARTIDA 19 MINISTERIO DE TRANSPORTES Y TELECOMUNICACIONES</vt:lpstr>
      <vt:lpstr>COMPORTAMIENTO DE LA EJECUCIÓN ACUMULADA DE GASTOS A ABRIL DE 2021  PARTIDA 19 MINISTERIO DE TRANSPORTES Y TELECOMUNICACIONES</vt:lpstr>
      <vt:lpstr>COMPORTAMIENTO DE LA EJECUCIÓN ACUMULADA DE GASTOS A ABRIL DE 2021  PARTIDA 19 MINISTERIO DE TRANSPORTES Y TELECOMUNICACIONES</vt:lpstr>
      <vt:lpstr>EJECUCIÓN ACUMULADA DE GASTOS A ABRIL DE 2021  PARTIDA 19 MINISTERIO DE TRANSPORTES Y TELECOMUNICACIONES</vt:lpstr>
      <vt:lpstr>EJECUCIÓN ACUMULADA DE GASTOS A ABRIL DE 2021  PARTIDA 19 MINISTERIO DE TRANSPORTES Y TELECOMUNICACIONES  RESUMEN POR CAPÍTULOS</vt:lpstr>
      <vt:lpstr>EJECUCIÓN ACUMULADA DE GASTOS A ABRIL DE 2021  PARTIDA 19. CAPÍTULO 01. PROGRAMA 01: SECRETARÍA Y ADMINISTRACIÓN GENERAL DE TRANSPORTES</vt:lpstr>
      <vt:lpstr>EJECUCIÓN ACUMULADA DE GASTOS A ABRIL DE 2021  PARTIDA 19. CAPÍTULO 01. PROGRAMA 03: TRANSANTIAGO</vt:lpstr>
      <vt:lpstr>EJECUCIÓN ACUMULADA DE GASTOS A ABRIL DE 2021  PARTIDA 19. CAPÍTULO 01. PROGRAMA 04: UNIDAD OPERATIVA DE CONTROL DE TRÁNSITO</vt:lpstr>
      <vt:lpstr>EJECUCIÓN ACUMULADA DE GASTOS A ABRIL DE 2021  PARTIDA 19. CAPÍTULO 01. PROGRAMA 05: FISCALIZACIÓN Y CONTROL</vt:lpstr>
      <vt:lpstr>EJECUCIÓN ACUMULADA DE GASTOS A ABRIL DE 2021  PARTIDA 19. CAPÍTULO 01. PROGRAMA 06: SUBSIDIO NACIONAL AL TRANSPORTE PÚBLICO</vt:lpstr>
      <vt:lpstr>EJECUCIÓN ACUMULADA DE GASTOS A ABRIL DE 2021  PARTIDA 19. CAPÍTULO 01. PROGRAMA 07: PROGRAMA DESARROLLO LOGÍSTICO</vt:lpstr>
      <vt:lpstr>EJECUCIÓN ACUMULADA DE GASTOS A ABRIL DE 2021  PARTIDA 19. CAPÍTULO 01. PROGRAMA 08: PROGRAMA DE VIALIDAD Y TRANSPORTE URBANO: SECTRA</vt:lpstr>
      <vt:lpstr>EJECUCIÓN ACUMULADA DE GASTOS A ABRIL DE 2021  PARTIDA 19. PROGRAMA: TRANSANTIAGO FET COVID-19</vt:lpstr>
      <vt:lpstr>EJECUCIÓN ACUMULADA DE GASTOS A ABRIL DE 2021  PARTIDA 19. PROGRAMA:UNIDAD OPERATIVA CONTROL DE TRANSITO FET COVID-19</vt:lpstr>
      <vt:lpstr>EJECUCIÓN ACUMULADA DE GASTOS A ABRIL DE 2021  PARTIDA 19. PROGRAMA: SUBSIDIO NACIONAL TRANSPORTE PÚBLICO FET COVID-19</vt:lpstr>
      <vt:lpstr>EJECUCIÓN ACUMULADA DE GASTOS A ABRIL DE 2021  PARTIDA 19. PROGRAMA DE VIALIDAD Y TRANSPORTE URBANO: SECTRA FET COVID-19 </vt:lpstr>
      <vt:lpstr>EJECUCIÓN ACUMULADA DE GASTOS A ABRIL DE 2021  PARTIDA 19. CAPÍTULO 02. PROGRAMA 01: SUBSECRETARÍA DE TELECOMUNICACIONES</vt:lpstr>
      <vt:lpstr>EJECUCIÓN ACUMULADA DE GASTOS A ABRIL DE 2021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325</cp:revision>
  <cp:lastPrinted>2019-06-03T14:10:49Z</cp:lastPrinted>
  <dcterms:created xsi:type="dcterms:W3CDTF">2016-06-23T13:38:47Z</dcterms:created>
  <dcterms:modified xsi:type="dcterms:W3CDTF">2021-08-09T19:55:40Z</dcterms:modified>
</cp:coreProperties>
</file>