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9" r:id="rId3"/>
    <p:sldId id="307" r:id="rId4"/>
    <p:sldId id="301" r:id="rId5"/>
    <p:sldId id="264" r:id="rId6"/>
    <p:sldId id="263" r:id="rId7"/>
    <p:sldId id="316" r:id="rId8"/>
    <p:sldId id="265" r:id="rId9"/>
    <p:sldId id="267" r:id="rId10"/>
    <p:sldId id="311" r:id="rId11"/>
    <p:sldId id="269" r:id="rId12"/>
    <p:sldId id="314" r:id="rId13"/>
    <p:sldId id="275" r:id="rId14"/>
    <p:sldId id="276" r:id="rId15"/>
    <p:sldId id="300" r:id="rId16"/>
    <p:sldId id="277" r:id="rId17"/>
    <p:sldId id="278" r:id="rId18"/>
    <p:sldId id="306" r:id="rId19"/>
    <p:sldId id="272" r:id="rId20"/>
    <p:sldId id="305" r:id="rId21"/>
    <p:sldId id="308" r:id="rId22"/>
    <p:sldId id="31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Subtítulos de Gasto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21'!$D$68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94-490F-B142-3B98EC6C41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94-490F-B142-3B98EC6C41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94-490F-B142-3B98EC6C41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94-490F-B142-3B98EC6C41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94-490F-B142-3B98EC6C414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21'!$C$69:$C$73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21'!$D$69:$D$73</c:f>
              <c:numCache>
                <c:formatCode>#,##0</c:formatCode>
                <c:ptCount val="5"/>
                <c:pt idx="0">
                  <c:v>79679012</c:v>
                </c:pt>
                <c:pt idx="1">
                  <c:v>14534111</c:v>
                </c:pt>
                <c:pt idx="2">
                  <c:v>537891693</c:v>
                </c:pt>
                <c:pt idx="3">
                  <c:v>118826427</c:v>
                </c:pt>
                <c:pt idx="4">
                  <c:v>8152601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4-490F-B142-3B98EC6C4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30267778117E-2"/>
          <c:y val="0.78769208901884336"/>
          <c:w val="0.96122163145174166"/>
          <c:h val="0.19578541260558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Capítulo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(en Millones de $)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21'!$L$68:$L$76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21'!$M$68:$M$76</c:f>
              <c:numCache>
                <c:formatCode>#,##0</c:formatCode>
                <c:ptCount val="9"/>
                <c:pt idx="0">
                  <c:v>421754917000</c:v>
                </c:pt>
                <c:pt idx="1">
                  <c:v>84660469000</c:v>
                </c:pt>
                <c:pt idx="2">
                  <c:v>7708934000</c:v>
                </c:pt>
                <c:pt idx="3">
                  <c:v>114569365000</c:v>
                </c:pt>
                <c:pt idx="4">
                  <c:v>29220013000</c:v>
                </c:pt>
                <c:pt idx="5">
                  <c:v>41903386000</c:v>
                </c:pt>
                <c:pt idx="6">
                  <c:v>21688801000</c:v>
                </c:pt>
                <c:pt idx="7">
                  <c:v>6001950000</c:v>
                </c:pt>
                <c:pt idx="8">
                  <c:v>49726961000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0-463F-86EC-00445B0F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5-45FF-B158-244B8DEC2BC2}"/>
            </c:ext>
          </c:extLst>
        </c:ser>
        <c:ser>
          <c:idx val="0"/>
          <c:order val="1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21'!$D$32:$O$32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  <c:pt idx="11">
                  <c:v>0.17345231782341503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B5-45FF-B158-244B8DEC2BC2}"/>
            </c:ext>
          </c:extLst>
        </c:ser>
        <c:ser>
          <c:idx val="1"/>
          <c:order val="2"/>
          <c:tx>
            <c:strRef>
              <c:f>'Partida 21'!$C$33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373444827621289E-3"/>
                  <c:y val="-3.6579784398174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B5-45FF-B158-244B8DEC2BC2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B5-45FF-B158-244B8DEC2BC2}"/>
                </c:ext>
              </c:extLst>
            </c:dLbl>
            <c:dLbl>
              <c:idx val="2"/>
              <c:layout>
                <c:manualLayout>
                  <c:x val="6.056016724143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B5-45FF-B158-244B8DEC2BC2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B5-45FF-B158-244B8DEC2BC2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B5-45FF-B158-244B8DEC2BC2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B5-45FF-B158-244B8DEC2BC2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B5-45FF-B158-244B8DEC2B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21'!$D$33:$G$33</c:f>
              <c:numCache>
                <c:formatCode>0.0%</c:formatCode>
                <c:ptCount val="4"/>
                <c:pt idx="0">
                  <c:v>0.10561795463532485</c:v>
                </c:pt>
                <c:pt idx="1">
                  <c:v>6.8710200565739871E-2</c:v>
                </c:pt>
                <c:pt idx="2">
                  <c:v>7.2714618679196416E-2</c:v>
                </c:pt>
                <c:pt idx="3">
                  <c:v>8.4394239322953896E-2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FB5-45FF-B158-244B8DEC2B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78-45DE-ADD2-274486117512}"/>
            </c:ext>
          </c:extLst>
        </c:ser>
        <c:ser>
          <c:idx val="0"/>
          <c:order val="1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21'!$D$25:$O$25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  <c:pt idx="11">
                  <c:v>0.98071207509815472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78-45DE-ADD2-274486117512}"/>
            </c:ext>
          </c:extLst>
        </c:ser>
        <c:ser>
          <c:idx val="1"/>
          <c:order val="2"/>
          <c:tx>
            <c:strRef>
              <c:f>'Partida 21'!$C$26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3B78-45DE-ADD2-274486117512}"/>
              </c:ext>
            </c:extLst>
          </c:dPt>
          <c:dLbls>
            <c:dLbl>
              <c:idx val="0"/>
              <c:layout>
                <c:manualLayout>
                  <c:x val="-2.7722317569285532E-2"/>
                  <c:y val="6.57059147478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78-45DE-ADD2-274486117512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78-45DE-ADD2-274486117512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78-45DE-ADD2-274486117512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78-45DE-ADD2-274486117512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78-45DE-ADD2-274486117512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78-45DE-ADD2-274486117512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78-45DE-ADD2-274486117512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78-45DE-ADD2-274486117512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B78-45DE-ADD2-274486117512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78-45DE-ADD2-274486117512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B78-45DE-ADD2-274486117512}"/>
                </c:ext>
              </c:extLst>
            </c:dLbl>
            <c:dLbl>
              <c:idx val="11"/>
              <c:layout>
                <c:manualLayout>
                  <c:x val="-1.6640605136028625E-2"/>
                  <c:y val="2.1947864317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78-45DE-ADD2-274486117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21'!$D$26:$G$26</c:f>
              <c:numCache>
                <c:formatCode>0.0%</c:formatCode>
                <c:ptCount val="4"/>
                <c:pt idx="0">
                  <c:v>0.10561795463532485</c:v>
                </c:pt>
                <c:pt idx="1">
                  <c:v>0.17416044379263856</c:v>
                </c:pt>
                <c:pt idx="2">
                  <c:v>0.23340493284582653</c:v>
                </c:pt>
                <c:pt idx="3">
                  <c:v>0.3177991721687804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B78-45DE-ADD2-274486117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30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157C4C-70A1-4CF9-BB6A-6E4681CDE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311939"/>
              </p:ext>
            </p:extLst>
          </p:nvPr>
        </p:nvGraphicFramePr>
        <p:xfrm>
          <a:off x="523878" y="1884039"/>
          <a:ext cx="8114131" cy="1774509"/>
        </p:xfrm>
        <a:graphic>
          <a:graphicData uri="http://schemas.openxmlformats.org/drawingml/2006/table">
            <a:tbl>
              <a:tblPr/>
              <a:tblGrid>
                <a:gridCol w="271922">
                  <a:extLst>
                    <a:ext uri="{9D8B030D-6E8A-4147-A177-3AD203B41FA5}">
                      <a16:colId xmlns:a16="http://schemas.microsoft.com/office/drawing/2014/main" val="1553226103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1037515705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339353968"/>
                    </a:ext>
                  </a:extLst>
                </a:gridCol>
                <a:gridCol w="3067270">
                  <a:extLst>
                    <a:ext uri="{9D8B030D-6E8A-4147-A177-3AD203B41FA5}">
                      <a16:colId xmlns:a16="http://schemas.microsoft.com/office/drawing/2014/main" val="773570753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2952858216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2532858260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185159130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267448425"/>
                    </a:ext>
                  </a:extLst>
                </a:gridCol>
                <a:gridCol w="663488">
                  <a:extLst>
                    <a:ext uri="{9D8B030D-6E8A-4147-A177-3AD203B41FA5}">
                      <a16:colId xmlns:a16="http://schemas.microsoft.com/office/drawing/2014/main" val="2074562397"/>
                    </a:ext>
                  </a:extLst>
                </a:gridCol>
                <a:gridCol w="652611">
                  <a:extLst>
                    <a:ext uri="{9D8B030D-6E8A-4147-A177-3AD203B41FA5}">
                      <a16:colId xmlns:a16="http://schemas.microsoft.com/office/drawing/2014/main" val="1864265310"/>
                    </a:ext>
                  </a:extLst>
                </a:gridCol>
              </a:tblGrid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189857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6952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36845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887123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253.724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7437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2392573,7%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215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2392573,7%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6316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3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6" y="1333877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378726-C671-495C-B38D-5A5A949C9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965519"/>
              </p:ext>
            </p:extLst>
          </p:nvPr>
        </p:nvGraphicFramePr>
        <p:xfrm>
          <a:off x="501716" y="1647823"/>
          <a:ext cx="8071699" cy="3339654"/>
        </p:xfrm>
        <a:graphic>
          <a:graphicData uri="http://schemas.openxmlformats.org/drawingml/2006/table">
            <a:tbl>
              <a:tblPr/>
              <a:tblGrid>
                <a:gridCol w="270500">
                  <a:extLst>
                    <a:ext uri="{9D8B030D-6E8A-4147-A177-3AD203B41FA5}">
                      <a16:colId xmlns:a16="http://schemas.microsoft.com/office/drawing/2014/main" val="3686543850"/>
                    </a:ext>
                  </a:extLst>
                </a:gridCol>
                <a:gridCol w="270500">
                  <a:extLst>
                    <a:ext uri="{9D8B030D-6E8A-4147-A177-3AD203B41FA5}">
                      <a16:colId xmlns:a16="http://schemas.microsoft.com/office/drawing/2014/main" val="440351733"/>
                    </a:ext>
                  </a:extLst>
                </a:gridCol>
                <a:gridCol w="270500">
                  <a:extLst>
                    <a:ext uri="{9D8B030D-6E8A-4147-A177-3AD203B41FA5}">
                      <a16:colId xmlns:a16="http://schemas.microsoft.com/office/drawing/2014/main" val="3743117113"/>
                    </a:ext>
                  </a:extLst>
                </a:gridCol>
                <a:gridCol w="3051231">
                  <a:extLst>
                    <a:ext uri="{9D8B030D-6E8A-4147-A177-3AD203B41FA5}">
                      <a16:colId xmlns:a16="http://schemas.microsoft.com/office/drawing/2014/main" val="2161151465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2824516811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2497178234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2315749646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863428527"/>
                    </a:ext>
                  </a:extLst>
                </a:gridCol>
                <a:gridCol w="660018">
                  <a:extLst>
                    <a:ext uri="{9D8B030D-6E8A-4147-A177-3AD203B41FA5}">
                      <a16:colId xmlns:a16="http://schemas.microsoft.com/office/drawing/2014/main" val="3873441052"/>
                    </a:ext>
                  </a:extLst>
                </a:gridCol>
                <a:gridCol w="649198">
                  <a:extLst>
                    <a:ext uri="{9D8B030D-6E8A-4147-A177-3AD203B41FA5}">
                      <a16:colId xmlns:a16="http://schemas.microsoft.com/office/drawing/2014/main" val="892596318"/>
                    </a:ext>
                  </a:extLst>
                </a:gridCol>
              </a:tblGrid>
              <a:tr h="126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550580"/>
                  </a:ext>
                </a:extLst>
              </a:tr>
              <a:tr h="387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787746"/>
                  </a:ext>
                </a:extLst>
              </a:tr>
              <a:tr h="166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85.588.677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72069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6.019.482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1893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615.574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38086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8.432.038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5498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57283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9366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7539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8.123.290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44344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98403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9839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83468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3.760.716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3007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3.666.778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8054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988.017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75191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2.666.057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64274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76298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69442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83922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574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77594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2106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86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02:  APOYO ATENCIÓN CIUDADANA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577E61-4D08-42FF-92FC-8EF83A12D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37595"/>
              </p:ext>
            </p:extLst>
          </p:nvPr>
        </p:nvGraphicFramePr>
        <p:xfrm>
          <a:off x="547181" y="1788300"/>
          <a:ext cx="8017440" cy="969582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2930336669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2585266782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402806070"/>
                    </a:ext>
                  </a:extLst>
                </a:gridCol>
                <a:gridCol w="3030721">
                  <a:extLst>
                    <a:ext uri="{9D8B030D-6E8A-4147-A177-3AD203B41FA5}">
                      <a16:colId xmlns:a16="http://schemas.microsoft.com/office/drawing/2014/main" val="2519214211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656018258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77457883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69193526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656657182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586720707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1723597985"/>
                    </a:ext>
                  </a:extLst>
                </a:gridCol>
              </a:tblGrid>
              <a:tr h="1314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206183"/>
                  </a:ext>
                </a:extLst>
              </a:tr>
              <a:tr h="402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3637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71265"/>
                  </a:ext>
                </a:extLst>
              </a:tr>
              <a:tr h="131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99770"/>
                  </a:ext>
                </a:extLst>
              </a:tr>
              <a:tr h="131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23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53950"/>
            <a:ext cx="80691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9AFC9D-488C-4C9F-9CB3-DC3A5E8A7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42893"/>
              </p:ext>
            </p:extLst>
          </p:nvPr>
        </p:nvGraphicFramePr>
        <p:xfrm>
          <a:off x="537891" y="1762062"/>
          <a:ext cx="8069109" cy="2323740"/>
        </p:xfrm>
        <a:graphic>
          <a:graphicData uri="http://schemas.openxmlformats.org/drawingml/2006/table">
            <a:tbl>
              <a:tblPr/>
              <a:tblGrid>
                <a:gridCol w="268522">
                  <a:extLst>
                    <a:ext uri="{9D8B030D-6E8A-4147-A177-3AD203B41FA5}">
                      <a16:colId xmlns:a16="http://schemas.microsoft.com/office/drawing/2014/main" val="137123307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2861399801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2630387434"/>
                    </a:ext>
                  </a:extLst>
                </a:gridCol>
                <a:gridCol w="3085328">
                  <a:extLst>
                    <a:ext uri="{9D8B030D-6E8A-4147-A177-3AD203B41FA5}">
                      <a16:colId xmlns:a16="http://schemas.microsoft.com/office/drawing/2014/main" val="300826674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973943774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3443906248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191022671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3783656022"/>
                    </a:ext>
                  </a:extLst>
                </a:gridCol>
                <a:gridCol w="655196">
                  <a:extLst>
                    <a:ext uri="{9D8B030D-6E8A-4147-A177-3AD203B41FA5}">
                      <a16:colId xmlns:a16="http://schemas.microsoft.com/office/drawing/2014/main" val="3466628501"/>
                    </a:ext>
                  </a:extLst>
                </a:gridCol>
                <a:gridCol w="644455">
                  <a:extLst>
                    <a:ext uri="{9D8B030D-6E8A-4147-A177-3AD203B41FA5}">
                      <a16:colId xmlns:a16="http://schemas.microsoft.com/office/drawing/2014/main" val="2232218376"/>
                    </a:ext>
                  </a:extLst>
                </a:gridCol>
              </a:tblGrid>
              <a:tr h="1264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98311"/>
                  </a:ext>
                </a:extLst>
              </a:tr>
              <a:tr h="387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576441"/>
                  </a:ext>
                </a:extLst>
              </a:tr>
              <a:tr h="165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7.972.546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3.009.623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49796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1.372.854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86733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231.200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01450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1.128.607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93590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1.128.607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337967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333.800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82514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177.601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65808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595.291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6794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864060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44646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2023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06040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302574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25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238D93-25D2-44C5-8635-F3784B88B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23757"/>
              </p:ext>
            </p:extLst>
          </p:nvPr>
        </p:nvGraphicFramePr>
        <p:xfrm>
          <a:off x="509452" y="1885020"/>
          <a:ext cx="8094995" cy="4377827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2965589076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548561400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755245503"/>
                    </a:ext>
                  </a:extLst>
                </a:gridCol>
                <a:gridCol w="3146275">
                  <a:extLst>
                    <a:ext uri="{9D8B030D-6E8A-4147-A177-3AD203B41FA5}">
                      <a16:colId xmlns:a16="http://schemas.microsoft.com/office/drawing/2014/main" val="3056115963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94790570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533711667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127276415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446267456"/>
                    </a:ext>
                  </a:extLst>
                </a:gridCol>
                <a:gridCol w="650586">
                  <a:extLst>
                    <a:ext uri="{9D8B030D-6E8A-4147-A177-3AD203B41FA5}">
                      <a16:colId xmlns:a16="http://schemas.microsoft.com/office/drawing/2014/main" val="1151590597"/>
                    </a:ext>
                  </a:extLst>
                </a:gridCol>
                <a:gridCol w="639920">
                  <a:extLst>
                    <a:ext uri="{9D8B030D-6E8A-4147-A177-3AD203B41FA5}">
                      <a16:colId xmlns:a16="http://schemas.microsoft.com/office/drawing/2014/main" val="3247255119"/>
                    </a:ext>
                  </a:extLst>
                </a:gridCol>
              </a:tblGrid>
              <a:tr h="122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358455"/>
                  </a:ext>
                </a:extLst>
              </a:tr>
              <a:tr h="3743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31056"/>
                  </a:ext>
                </a:extLst>
              </a:tr>
              <a:tr h="160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121.025.855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6.456.490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53.199.432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261521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11.259.754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3.796.434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02328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390.650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04249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16.926.209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4.835.738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360819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9.836.646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269.660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4760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78.732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531070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92675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739420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976.567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143.712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13635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87056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794785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054253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80609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228671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265.032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06399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816566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831554"/>
                  </a:ext>
                </a:extLst>
              </a:tr>
              <a:tr h="244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74.590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400905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190.442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034528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23.045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53999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23.045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737648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9.634.540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865045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4.262.467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72445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3.623.200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152971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198.171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11710"/>
                  </a:ext>
                </a:extLst>
              </a:tr>
              <a:tr h="175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441.096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07868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14839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096906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1.487.167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68167"/>
                  </a:ext>
                </a:extLst>
              </a:tr>
              <a:tr h="122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1.487.167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84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F6CE18-0745-4CA6-B610-52A9FA3FC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776777"/>
              </p:ext>
            </p:extLst>
          </p:nvPr>
        </p:nvGraphicFramePr>
        <p:xfrm>
          <a:off x="516380" y="2034274"/>
          <a:ext cx="8111240" cy="992852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960057669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364967090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143256381"/>
                    </a:ext>
                  </a:extLst>
                </a:gridCol>
                <a:gridCol w="3152589">
                  <a:extLst>
                    <a:ext uri="{9D8B030D-6E8A-4147-A177-3AD203B41FA5}">
                      <a16:colId xmlns:a16="http://schemas.microsoft.com/office/drawing/2014/main" val="3391917858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1194976703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1457597663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4181048934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925176304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2828036578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1395966942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86407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17716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10.483.188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6.456.490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34.519.025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21801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2.046.489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6274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206.270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60173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6.458.490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6.456.490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1613313,3%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490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6015"/>
            <a:ext cx="8016177" cy="59617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2861" y="1321778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45904F-7E13-406B-917F-3FC1DF7ED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346610"/>
              </p:ext>
            </p:extLst>
          </p:nvPr>
        </p:nvGraphicFramePr>
        <p:xfrm>
          <a:off x="539552" y="1659283"/>
          <a:ext cx="8016180" cy="3857366"/>
        </p:xfrm>
        <a:graphic>
          <a:graphicData uri="http://schemas.openxmlformats.org/drawingml/2006/table">
            <a:tbl>
              <a:tblPr/>
              <a:tblGrid>
                <a:gridCol w="268639">
                  <a:extLst>
                    <a:ext uri="{9D8B030D-6E8A-4147-A177-3AD203B41FA5}">
                      <a16:colId xmlns:a16="http://schemas.microsoft.com/office/drawing/2014/main" val="1720390273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324289277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2557841719"/>
                    </a:ext>
                  </a:extLst>
                </a:gridCol>
                <a:gridCol w="3030244">
                  <a:extLst>
                    <a:ext uri="{9D8B030D-6E8A-4147-A177-3AD203B41FA5}">
                      <a16:colId xmlns:a16="http://schemas.microsoft.com/office/drawing/2014/main" val="1807535261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929389659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4108256016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3537567964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533132864"/>
                    </a:ext>
                  </a:extLst>
                </a:gridCol>
                <a:gridCol w="655478">
                  <a:extLst>
                    <a:ext uri="{9D8B030D-6E8A-4147-A177-3AD203B41FA5}">
                      <a16:colId xmlns:a16="http://schemas.microsoft.com/office/drawing/2014/main" val="2845849174"/>
                    </a:ext>
                  </a:extLst>
                </a:gridCol>
                <a:gridCol w="644733">
                  <a:extLst>
                    <a:ext uri="{9D8B030D-6E8A-4147-A177-3AD203B41FA5}">
                      <a16:colId xmlns:a16="http://schemas.microsoft.com/office/drawing/2014/main" val="2543818733"/>
                    </a:ext>
                  </a:extLst>
                </a:gridCol>
              </a:tblGrid>
              <a:tr h="237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05416"/>
                  </a:ext>
                </a:extLst>
              </a:tr>
              <a:tr h="3906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13449"/>
                  </a:ext>
                </a:extLst>
              </a:tr>
              <a:tr h="167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13.050.170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95869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13359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34756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901150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95297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5592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6.884.822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08458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6.876.600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2536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270509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12427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744681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425753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8554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075242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517593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6.197.642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904766"/>
                  </a:ext>
                </a:extLst>
              </a:tr>
              <a:tr h="255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722958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359915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275252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468865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41522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37279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56884"/>
                  </a:ext>
                </a:extLst>
              </a:tr>
              <a:tr h="127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7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ABRIL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33D507-36F5-4CBA-9D53-F524575A9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64497"/>
              </p:ext>
            </p:extLst>
          </p:nvPr>
        </p:nvGraphicFramePr>
        <p:xfrm>
          <a:off x="566622" y="1758150"/>
          <a:ext cx="7965817" cy="3341700"/>
        </p:xfrm>
        <a:graphic>
          <a:graphicData uri="http://schemas.openxmlformats.org/drawingml/2006/table">
            <a:tbl>
              <a:tblPr/>
              <a:tblGrid>
                <a:gridCol w="266951">
                  <a:extLst>
                    <a:ext uri="{9D8B030D-6E8A-4147-A177-3AD203B41FA5}">
                      <a16:colId xmlns:a16="http://schemas.microsoft.com/office/drawing/2014/main" val="2328807437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452034603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1223057503"/>
                    </a:ext>
                  </a:extLst>
                </a:gridCol>
                <a:gridCol w="3011206">
                  <a:extLst>
                    <a:ext uri="{9D8B030D-6E8A-4147-A177-3AD203B41FA5}">
                      <a16:colId xmlns:a16="http://schemas.microsoft.com/office/drawing/2014/main" val="3162369018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636710335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2103613099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446050436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196678485"/>
                    </a:ext>
                  </a:extLst>
                </a:gridCol>
                <a:gridCol w="651360">
                  <a:extLst>
                    <a:ext uri="{9D8B030D-6E8A-4147-A177-3AD203B41FA5}">
                      <a16:colId xmlns:a16="http://schemas.microsoft.com/office/drawing/2014/main" val="3532327524"/>
                    </a:ext>
                  </a:extLst>
                </a:gridCol>
                <a:gridCol w="640682">
                  <a:extLst>
                    <a:ext uri="{9D8B030D-6E8A-4147-A177-3AD203B41FA5}">
                      <a16:colId xmlns:a16="http://schemas.microsoft.com/office/drawing/2014/main" val="1809681426"/>
                    </a:ext>
                  </a:extLst>
                </a:gridCol>
              </a:tblGrid>
              <a:tr h="126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34449"/>
                  </a:ext>
                </a:extLst>
              </a:tr>
              <a:tr h="387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97281"/>
                  </a:ext>
                </a:extLst>
              </a:tr>
              <a:tr h="165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46.812.182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4.908.796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17.220.423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343579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995132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47581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34.716.685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11.582.158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575749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24743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17684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33.026.062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1.114.220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10.738.488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473859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5.862.953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753.957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125447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799310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3.882.890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76752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701855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315.569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76166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18621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393272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1.361.607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067715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91720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525940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208946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580902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094196"/>
                  </a:ext>
                </a:extLst>
              </a:tr>
              <a:tr h="134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880907"/>
                  </a:ext>
                </a:extLst>
              </a:tr>
              <a:tr h="126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6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ABRILR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011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2EC9B6-523D-460C-ABC4-54C29C2A6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19801"/>
              </p:ext>
            </p:extLst>
          </p:nvPr>
        </p:nvGraphicFramePr>
        <p:xfrm>
          <a:off x="531741" y="1829620"/>
          <a:ext cx="8090646" cy="1184362"/>
        </p:xfrm>
        <a:graphic>
          <a:graphicData uri="http://schemas.openxmlformats.org/drawingml/2006/table">
            <a:tbl>
              <a:tblPr/>
              <a:tblGrid>
                <a:gridCol w="271135">
                  <a:extLst>
                    <a:ext uri="{9D8B030D-6E8A-4147-A177-3AD203B41FA5}">
                      <a16:colId xmlns:a16="http://schemas.microsoft.com/office/drawing/2014/main" val="2491994989"/>
                    </a:ext>
                  </a:extLst>
                </a:gridCol>
                <a:gridCol w="271135">
                  <a:extLst>
                    <a:ext uri="{9D8B030D-6E8A-4147-A177-3AD203B41FA5}">
                      <a16:colId xmlns:a16="http://schemas.microsoft.com/office/drawing/2014/main" val="2970071305"/>
                    </a:ext>
                  </a:extLst>
                </a:gridCol>
                <a:gridCol w="271135">
                  <a:extLst>
                    <a:ext uri="{9D8B030D-6E8A-4147-A177-3AD203B41FA5}">
                      <a16:colId xmlns:a16="http://schemas.microsoft.com/office/drawing/2014/main" val="1528348334"/>
                    </a:ext>
                  </a:extLst>
                </a:gridCol>
                <a:gridCol w="3058392">
                  <a:extLst>
                    <a:ext uri="{9D8B030D-6E8A-4147-A177-3AD203B41FA5}">
                      <a16:colId xmlns:a16="http://schemas.microsoft.com/office/drawing/2014/main" val="4006674992"/>
                    </a:ext>
                  </a:extLst>
                </a:gridCol>
                <a:gridCol w="726640">
                  <a:extLst>
                    <a:ext uri="{9D8B030D-6E8A-4147-A177-3AD203B41FA5}">
                      <a16:colId xmlns:a16="http://schemas.microsoft.com/office/drawing/2014/main" val="1005120024"/>
                    </a:ext>
                  </a:extLst>
                </a:gridCol>
                <a:gridCol w="726640">
                  <a:extLst>
                    <a:ext uri="{9D8B030D-6E8A-4147-A177-3AD203B41FA5}">
                      <a16:colId xmlns:a16="http://schemas.microsoft.com/office/drawing/2014/main" val="3450610287"/>
                    </a:ext>
                  </a:extLst>
                </a:gridCol>
                <a:gridCol w="726640">
                  <a:extLst>
                    <a:ext uri="{9D8B030D-6E8A-4147-A177-3AD203B41FA5}">
                      <a16:colId xmlns:a16="http://schemas.microsoft.com/office/drawing/2014/main" val="1311181185"/>
                    </a:ext>
                  </a:extLst>
                </a:gridCol>
                <a:gridCol w="726640">
                  <a:extLst>
                    <a:ext uri="{9D8B030D-6E8A-4147-A177-3AD203B41FA5}">
                      <a16:colId xmlns:a16="http://schemas.microsoft.com/office/drawing/2014/main" val="2777541050"/>
                    </a:ext>
                  </a:extLst>
                </a:gridCol>
                <a:gridCol w="661567">
                  <a:extLst>
                    <a:ext uri="{9D8B030D-6E8A-4147-A177-3AD203B41FA5}">
                      <a16:colId xmlns:a16="http://schemas.microsoft.com/office/drawing/2014/main" val="2781160191"/>
                    </a:ext>
                  </a:extLst>
                </a:gridCol>
                <a:gridCol w="650722">
                  <a:extLst>
                    <a:ext uri="{9D8B030D-6E8A-4147-A177-3AD203B41FA5}">
                      <a16:colId xmlns:a16="http://schemas.microsoft.com/office/drawing/2014/main" val="604537744"/>
                    </a:ext>
                  </a:extLst>
                </a:gridCol>
              </a:tblGrid>
              <a:tr h="1315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342439"/>
                  </a:ext>
                </a:extLst>
              </a:tr>
              <a:tr h="394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531201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514101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211247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3.171.422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317142,2%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5195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3.171.422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317142,2%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03441"/>
                  </a:ext>
                </a:extLst>
              </a:tr>
              <a:tr h="13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46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0684BF-CF8E-498E-AC0D-1D79568BD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2464"/>
              </p:ext>
            </p:extLst>
          </p:nvPr>
        </p:nvGraphicFramePr>
        <p:xfrm>
          <a:off x="518508" y="1813163"/>
          <a:ext cx="8010528" cy="2711717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3313509444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3558895727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3100824662"/>
                    </a:ext>
                  </a:extLst>
                </a:gridCol>
                <a:gridCol w="3028108">
                  <a:extLst>
                    <a:ext uri="{9D8B030D-6E8A-4147-A177-3AD203B41FA5}">
                      <a16:colId xmlns:a16="http://schemas.microsoft.com/office/drawing/2014/main" val="3070722425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637109456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286661312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231352361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816154823"/>
                    </a:ext>
                  </a:extLst>
                </a:gridCol>
                <a:gridCol w="655016">
                  <a:extLst>
                    <a:ext uri="{9D8B030D-6E8A-4147-A177-3AD203B41FA5}">
                      <a16:colId xmlns:a16="http://schemas.microsoft.com/office/drawing/2014/main" val="3472392189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404632342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1842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330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23.228.121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5.862.409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90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9.167.641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9.286.841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3.182.071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971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4.268.441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295.477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59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6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2147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151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768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7074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9319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92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1960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8861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38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527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54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7920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78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024"/>
              </p:ext>
            </p:extLst>
          </p:nvPr>
        </p:nvGraphicFramePr>
        <p:xfrm>
          <a:off x="542134" y="1974711"/>
          <a:ext cx="3944049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41898"/>
              </p:ext>
            </p:extLst>
          </p:nvPr>
        </p:nvGraphicFramePr>
        <p:xfrm>
          <a:off x="4627539" y="1991313"/>
          <a:ext cx="4004518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41983" y="1459345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EC4668-F8FF-4106-BC81-AAE9C0F3B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64114"/>
              </p:ext>
            </p:extLst>
          </p:nvPr>
        </p:nvGraphicFramePr>
        <p:xfrm>
          <a:off x="555086" y="1772816"/>
          <a:ext cx="8024186" cy="2332173"/>
        </p:xfrm>
        <a:graphic>
          <a:graphicData uri="http://schemas.openxmlformats.org/drawingml/2006/table">
            <a:tbl>
              <a:tblPr/>
              <a:tblGrid>
                <a:gridCol w="268907">
                  <a:extLst>
                    <a:ext uri="{9D8B030D-6E8A-4147-A177-3AD203B41FA5}">
                      <a16:colId xmlns:a16="http://schemas.microsoft.com/office/drawing/2014/main" val="3900717198"/>
                    </a:ext>
                  </a:extLst>
                </a:gridCol>
                <a:gridCol w="268907">
                  <a:extLst>
                    <a:ext uri="{9D8B030D-6E8A-4147-A177-3AD203B41FA5}">
                      <a16:colId xmlns:a16="http://schemas.microsoft.com/office/drawing/2014/main" val="609670812"/>
                    </a:ext>
                  </a:extLst>
                </a:gridCol>
                <a:gridCol w="268907">
                  <a:extLst>
                    <a:ext uri="{9D8B030D-6E8A-4147-A177-3AD203B41FA5}">
                      <a16:colId xmlns:a16="http://schemas.microsoft.com/office/drawing/2014/main" val="1788714092"/>
                    </a:ext>
                  </a:extLst>
                </a:gridCol>
                <a:gridCol w="3033271">
                  <a:extLst>
                    <a:ext uri="{9D8B030D-6E8A-4147-A177-3AD203B41FA5}">
                      <a16:colId xmlns:a16="http://schemas.microsoft.com/office/drawing/2014/main" val="3956441266"/>
                    </a:ext>
                  </a:extLst>
                </a:gridCol>
                <a:gridCol w="720671">
                  <a:extLst>
                    <a:ext uri="{9D8B030D-6E8A-4147-A177-3AD203B41FA5}">
                      <a16:colId xmlns:a16="http://schemas.microsoft.com/office/drawing/2014/main" val="1583475563"/>
                    </a:ext>
                  </a:extLst>
                </a:gridCol>
                <a:gridCol w="720671">
                  <a:extLst>
                    <a:ext uri="{9D8B030D-6E8A-4147-A177-3AD203B41FA5}">
                      <a16:colId xmlns:a16="http://schemas.microsoft.com/office/drawing/2014/main" val="1043946339"/>
                    </a:ext>
                  </a:extLst>
                </a:gridCol>
                <a:gridCol w="720671">
                  <a:extLst>
                    <a:ext uri="{9D8B030D-6E8A-4147-A177-3AD203B41FA5}">
                      <a16:colId xmlns:a16="http://schemas.microsoft.com/office/drawing/2014/main" val="2521225570"/>
                    </a:ext>
                  </a:extLst>
                </a:gridCol>
                <a:gridCol w="720671">
                  <a:extLst>
                    <a:ext uri="{9D8B030D-6E8A-4147-A177-3AD203B41FA5}">
                      <a16:colId xmlns:a16="http://schemas.microsoft.com/office/drawing/2014/main" val="3386764701"/>
                    </a:ext>
                  </a:extLst>
                </a:gridCol>
                <a:gridCol w="656133">
                  <a:extLst>
                    <a:ext uri="{9D8B030D-6E8A-4147-A177-3AD203B41FA5}">
                      <a16:colId xmlns:a16="http://schemas.microsoft.com/office/drawing/2014/main" val="1629057386"/>
                    </a:ext>
                  </a:extLst>
                </a:gridCol>
                <a:gridCol w="645377">
                  <a:extLst>
                    <a:ext uri="{9D8B030D-6E8A-4147-A177-3AD203B41FA5}">
                      <a16:colId xmlns:a16="http://schemas.microsoft.com/office/drawing/2014/main" val="2956919125"/>
                    </a:ext>
                  </a:extLst>
                </a:gridCol>
              </a:tblGrid>
              <a:tr h="126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809518"/>
                  </a:ext>
                </a:extLst>
              </a:tr>
              <a:tr h="388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155924"/>
                  </a:ext>
                </a:extLst>
              </a:tr>
              <a:tr h="16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204684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468.313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113340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82340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473812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58991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800129"/>
                  </a:ext>
                </a:extLst>
              </a:tr>
              <a:tr h="253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216390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98522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33140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469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1622380,0%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91003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1622380,0%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585729"/>
                  </a:ext>
                </a:extLst>
              </a:tr>
              <a:tr h="12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977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091FED-E203-4856-9F8A-7884BF007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957056"/>
              </p:ext>
            </p:extLst>
          </p:nvPr>
        </p:nvGraphicFramePr>
        <p:xfrm>
          <a:off x="539550" y="2005895"/>
          <a:ext cx="8064898" cy="2792445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3039379496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201427481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804778088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665016657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41549925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721455642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38636520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557266703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2654878633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769127147"/>
                    </a:ext>
                  </a:extLst>
                </a:gridCol>
              </a:tblGrid>
              <a:tr h="124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929953"/>
                  </a:ext>
                </a:extLst>
              </a:tr>
              <a:tr h="382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77910"/>
                  </a:ext>
                </a:extLst>
              </a:tr>
              <a:tr h="1638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54.134.025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4.407.064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10.304.573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720276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49.797.864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10.304.573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39335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81174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43038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35.267.628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10.224.372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080000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10.224.372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43196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07349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14.379.061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321.403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80.201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64133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1045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683.349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23864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279776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95946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2.698.824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-171.526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066504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374257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051148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438563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08062"/>
                  </a:ext>
                </a:extLst>
              </a:tr>
              <a:tr h="12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12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11. PROGRAMA 01:  SISTEMA NACIONAL DE PROTECCIÓN ESPECIALIZADA A LA NIÑEZ Y ADOLESCENCIA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040EE5E-3676-46FC-ADAF-C964312D8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38833"/>
              </p:ext>
            </p:extLst>
          </p:nvPr>
        </p:nvGraphicFramePr>
        <p:xfrm>
          <a:off x="539550" y="1984066"/>
          <a:ext cx="8064898" cy="1538993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2854647340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622078667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752577367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3508177061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790376288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987279264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828942657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018620724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2864809906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1683381028"/>
                    </a:ext>
                  </a:extLst>
                </a:gridCol>
              </a:tblGrid>
              <a:tr h="124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292855"/>
                  </a:ext>
                </a:extLst>
              </a:tr>
              <a:tr h="380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78396"/>
                  </a:ext>
                </a:extLst>
              </a:tr>
              <a:tr h="163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1918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2.169.576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2.169.576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017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4.372.516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4.372.516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0471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8041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1130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2204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75253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38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687229"/>
              </p:ext>
            </p:extLst>
          </p:nvPr>
        </p:nvGraphicFramePr>
        <p:xfrm>
          <a:off x="611559" y="2174477"/>
          <a:ext cx="7848872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624210"/>
              </p:ext>
            </p:extLst>
          </p:nvPr>
        </p:nvGraphicFramePr>
        <p:xfrm>
          <a:off x="611560" y="2132857"/>
          <a:ext cx="757185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193295-8824-4F24-928C-DD96E8269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06600"/>
              </p:ext>
            </p:extLst>
          </p:nvPr>
        </p:nvGraphicFramePr>
        <p:xfrm>
          <a:off x="534793" y="1909534"/>
          <a:ext cx="8045834" cy="1904575"/>
        </p:xfrm>
        <a:graphic>
          <a:graphicData uri="http://schemas.openxmlformats.org/drawingml/2006/table">
            <a:tbl>
              <a:tblPr/>
              <a:tblGrid>
                <a:gridCol w="288588">
                  <a:extLst>
                    <a:ext uri="{9D8B030D-6E8A-4147-A177-3AD203B41FA5}">
                      <a16:colId xmlns:a16="http://schemas.microsoft.com/office/drawing/2014/main" val="437337361"/>
                    </a:ext>
                  </a:extLst>
                </a:gridCol>
                <a:gridCol w="3255272">
                  <a:extLst>
                    <a:ext uri="{9D8B030D-6E8A-4147-A177-3AD203B41FA5}">
                      <a16:colId xmlns:a16="http://schemas.microsoft.com/office/drawing/2014/main" val="2638864588"/>
                    </a:ext>
                  </a:extLst>
                </a:gridCol>
                <a:gridCol w="773416">
                  <a:extLst>
                    <a:ext uri="{9D8B030D-6E8A-4147-A177-3AD203B41FA5}">
                      <a16:colId xmlns:a16="http://schemas.microsoft.com/office/drawing/2014/main" val="2231351468"/>
                    </a:ext>
                  </a:extLst>
                </a:gridCol>
                <a:gridCol w="773416">
                  <a:extLst>
                    <a:ext uri="{9D8B030D-6E8A-4147-A177-3AD203B41FA5}">
                      <a16:colId xmlns:a16="http://schemas.microsoft.com/office/drawing/2014/main" val="1277848685"/>
                    </a:ext>
                  </a:extLst>
                </a:gridCol>
                <a:gridCol w="773416">
                  <a:extLst>
                    <a:ext uri="{9D8B030D-6E8A-4147-A177-3AD203B41FA5}">
                      <a16:colId xmlns:a16="http://schemas.microsoft.com/office/drawing/2014/main" val="1216930487"/>
                    </a:ext>
                  </a:extLst>
                </a:gridCol>
                <a:gridCol w="773416">
                  <a:extLst>
                    <a:ext uri="{9D8B030D-6E8A-4147-A177-3AD203B41FA5}">
                      <a16:colId xmlns:a16="http://schemas.microsoft.com/office/drawing/2014/main" val="2739011100"/>
                    </a:ext>
                  </a:extLst>
                </a:gridCol>
                <a:gridCol w="704155">
                  <a:extLst>
                    <a:ext uri="{9D8B030D-6E8A-4147-A177-3AD203B41FA5}">
                      <a16:colId xmlns:a16="http://schemas.microsoft.com/office/drawing/2014/main" val="1797060374"/>
                    </a:ext>
                  </a:extLst>
                </a:gridCol>
                <a:gridCol w="704155">
                  <a:extLst>
                    <a:ext uri="{9D8B030D-6E8A-4147-A177-3AD203B41FA5}">
                      <a16:colId xmlns:a16="http://schemas.microsoft.com/office/drawing/2014/main" val="3352155088"/>
                    </a:ext>
                  </a:extLst>
                </a:gridCol>
              </a:tblGrid>
              <a:tr h="134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00441"/>
                  </a:ext>
                </a:extLst>
              </a:tr>
              <a:tr h="412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94730"/>
                  </a:ext>
                </a:extLst>
              </a:tr>
              <a:tr h="14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824.023.767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64.939.923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261.874.071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31791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79.679.012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83.184.812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3.505.800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26.707.313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28487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14.534.111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18.653.581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2.671.108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3325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009728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537.891.693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543.607.735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5.716.042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144.720.609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856261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2.380.927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03951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363323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13.395.256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150541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56.488.727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50.983.746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73.974.163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63048"/>
                  </a:ext>
                </a:extLst>
              </a:tr>
              <a:tr h="13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3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E64A50-BD05-4DF8-81A5-C1D3EB006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08677"/>
              </p:ext>
            </p:extLst>
          </p:nvPr>
        </p:nvGraphicFramePr>
        <p:xfrm>
          <a:off x="575867" y="1873529"/>
          <a:ext cx="7989489" cy="3110942"/>
        </p:xfrm>
        <a:graphic>
          <a:graphicData uri="http://schemas.openxmlformats.org/drawingml/2006/table">
            <a:tbl>
              <a:tblPr/>
              <a:tblGrid>
                <a:gridCol w="277028">
                  <a:extLst>
                    <a:ext uri="{9D8B030D-6E8A-4147-A177-3AD203B41FA5}">
                      <a16:colId xmlns:a16="http://schemas.microsoft.com/office/drawing/2014/main" val="2763434655"/>
                    </a:ext>
                  </a:extLst>
                </a:gridCol>
                <a:gridCol w="277028">
                  <a:extLst>
                    <a:ext uri="{9D8B030D-6E8A-4147-A177-3AD203B41FA5}">
                      <a16:colId xmlns:a16="http://schemas.microsoft.com/office/drawing/2014/main" val="4050662966"/>
                    </a:ext>
                  </a:extLst>
                </a:gridCol>
                <a:gridCol w="3124877">
                  <a:extLst>
                    <a:ext uri="{9D8B030D-6E8A-4147-A177-3AD203B41FA5}">
                      <a16:colId xmlns:a16="http://schemas.microsoft.com/office/drawing/2014/main" val="2912381717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3520695028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3427801695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2761717270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1920379609"/>
                    </a:ext>
                  </a:extLst>
                </a:gridCol>
                <a:gridCol w="675949">
                  <a:extLst>
                    <a:ext uri="{9D8B030D-6E8A-4147-A177-3AD203B41FA5}">
                      <a16:colId xmlns:a16="http://schemas.microsoft.com/office/drawing/2014/main" val="2641118323"/>
                    </a:ext>
                  </a:extLst>
                </a:gridCol>
                <a:gridCol w="664867">
                  <a:extLst>
                    <a:ext uri="{9D8B030D-6E8A-4147-A177-3AD203B41FA5}">
                      <a16:colId xmlns:a16="http://schemas.microsoft.com/office/drawing/2014/main" val="2469426982"/>
                    </a:ext>
                  </a:extLst>
                </a:gridCol>
              </a:tblGrid>
              <a:tr h="164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605288"/>
                  </a:ext>
                </a:extLst>
              </a:tr>
              <a:tr h="403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031699"/>
                  </a:ext>
                </a:extLst>
              </a:tr>
              <a:tr h="172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450.719.935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28.965.018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146.780.593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7080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204.170.817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5.303.868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58.926.097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96715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275323"/>
                  </a:ext>
                </a:extLst>
              </a:tr>
              <a:tr h="156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246.549.118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23.661.150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87.854.496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499731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85.588.677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19.779.904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661866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7.972.546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3.009.623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35975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121.025.855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6.456.490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53.199.432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99401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33.393.664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13.050.170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63119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46.812.182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4.908.796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17.220.423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921477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23.228.121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1.539.320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5.862.409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874737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60.592.855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4.863.944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11.060.198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435227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6.458.830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456.880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755.625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747080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54.134.025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4.407.064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10.304.573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34878"/>
                  </a:ext>
                </a:extLst>
              </a:tr>
              <a:tr h="164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267194"/>
                  </a:ext>
                </a:extLst>
              </a:tr>
              <a:tr h="238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7.155.884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E2B3BF-BE51-4031-9B13-DC1D181A2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22374"/>
              </p:ext>
            </p:extLst>
          </p:nvPr>
        </p:nvGraphicFramePr>
        <p:xfrm>
          <a:off x="575866" y="1833688"/>
          <a:ext cx="7992261" cy="919447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1897629679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1293669652"/>
                    </a:ext>
                  </a:extLst>
                </a:gridCol>
                <a:gridCol w="3125961">
                  <a:extLst>
                    <a:ext uri="{9D8B030D-6E8A-4147-A177-3AD203B41FA5}">
                      <a16:colId xmlns:a16="http://schemas.microsoft.com/office/drawing/2014/main" val="3740171149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4034931154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50364166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726204524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743614611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3103929059"/>
                    </a:ext>
                  </a:extLst>
                </a:gridCol>
                <a:gridCol w="665097">
                  <a:extLst>
                    <a:ext uri="{9D8B030D-6E8A-4147-A177-3AD203B41FA5}">
                      <a16:colId xmlns:a16="http://schemas.microsoft.com/office/drawing/2014/main" val="1223282179"/>
                    </a:ext>
                  </a:extLst>
                </a:gridCol>
              </a:tblGrid>
              <a:tr h="167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433807"/>
                  </a:ext>
                </a:extLst>
              </a:tr>
              <a:tr h="409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114715"/>
                  </a:ext>
                </a:extLst>
              </a:tr>
              <a:tr h="17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356436"/>
                  </a:ext>
                </a:extLst>
              </a:tr>
              <a:tr h="16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 FET – Covid –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39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95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E7E270-0900-42BB-B372-ED07D4971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16432"/>
              </p:ext>
            </p:extLst>
          </p:nvPr>
        </p:nvGraphicFramePr>
        <p:xfrm>
          <a:off x="547184" y="1788293"/>
          <a:ext cx="8009098" cy="4202391"/>
        </p:xfrm>
        <a:graphic>
          <a:graphicData uri="http://schemas.openxmlformats.org/drawingml/2006/table">
            <a:tbl>
              <a:tblPr/>
              <a:tblGrid>
                <a:gridCol w="268402">
                  <a:extLst>
                    <a:ext uri="{9D8B030D-6E8A-4147-A177-3AD203B41FA5}">
                      <a16:colId xmlns:a16="http://schemas.microsoft.com/office/drawing/2014/main" val="96831637"/>
                    </a:ext>
                  </a:extLst>
                </a:gridCol>
                <a:gridCol w="268402">
                  <a:extLst>
                    <a:ext uri="{9D8B030D-6E8A-4147-A177-3AD203B41FA5}">
                      <a16:colId xmlns:a16="http://schemas.microsoft.com/office/drawing/2014/main" val="891112137"/>
                    </a:ext>
                  </a:extLst>
                </a:gridCol>
                <a:gridCol w="268402">
                  <a:extLst>
                    <a:ext uri="{9D8B030D-6E8A-4147-A177-3AD203B41FA5}">
                      <a16:colId xmlns:a16="http://schemas.microsoft.com/office/drawing/2014/main" val="3246680389"/>
                    </a:ext>
                  </a:extLst>
                </a:gridCol>
                <a:gridCol w="3027566">
                  <a:extLst>
                    <a:ext uri="{9D8B030D-6E8A-4147-A177-3AD203B41FA5}">
                      <a16:colId xmlns:a16="http://schemas.microsoft.com/office/drawing/2014/main" val="2344361075"/>
                    </a:ext>
                  </a:extLst>
                </a:gridCol>
                <a:gridCol w="719316">
                  <a:extLst>
                    <a:ext uri="{9D8B030D-6E8A-4147-A177-3AD203B41FA5}">
                      <a16:colId xmlns:a16="http://schemas.microsoft.com/office/drawing/2014/main" val="1241251393"/>
                    </a:ext>
                  </a:extLst>
                </a:gridCol>
                <a:gridCol w="719316">
                  <a:extLst>
                    <a:ext uri="{9D8B030D-6E8A-4147-A177-3AD203B41FA5}">
                      <a16:colId xmlns:a16="http://schemas.microsoft.com/office/drawing/2014/main" val="1809533959"/>
                    </a:ext>
                  </a:extLst>
                </a:gridCol>
                <a:gridCol w="719316">
                  <a:extLst>
                    <a:ext uri="{9D8B030D-6E8A-4147-A177-3AD203B41FA5}">
                      <a16:colId xmlns:a16="http://schemas.microsoft.com/office/drawing/2014/main" val="3272501028"/>
                    </a:ext>
                  </a:extLst>
                </a:gridCol>
                <a:gridCol w="719316">
                  <a:extLst>
                    <a:ext uri="{9D8B030D-6E8A-4147-A177-3AD203B41FA5}">
                      <a16:colId xmlns:a16="http://schemas.microsoft.com/office/drawing/2014/main" val="894352314"/>
                    </a:ext>
                  </a:extLst>
                </a:gridCol>
                <a:gridCol w="654899">
                  <a:extLst>
                    <a:ext uri="{9D8B030D-6E8A-4147-A177-3AD203B41FA5}">
                      <a16:colId xmlns:a16="http://schemas.microsoft.com/office/drawing/2014/main" val="2513639128"/>
                    </a:ext>
                  </a:extLst>
                </a:gridCol>
                <a:gridCol w="644163">
                  <a:extLst>
                    <a:ext uri="{9D8B030D-6E8A-4147-A177-3AD203B41FA5}">
                      <a16:colId xmlns:a16="http://schemas.microsoft.com/office/drawing/2014/main" val="2763325800"/>
                    </a:ext>
                  </a:extLst>
                </a:gridCol>
              </a:tblGrid>
              <a:tr h="1256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07645"/>
                  </a:ext>
                </a:extLst>
              </a:tr>
              <a:tr h="3848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80241"/>
                  </a:ext>
                </a:extLst>
              </a:tr>
              <a:tr h="164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204.170.817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5.303.868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58.926.097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676034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23.449.168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24.419.350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7.833.976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871720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656.357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557780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02039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952139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171.137.252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170.526.675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-610.577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45.093.290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86601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128.039.161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127.662.753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36.202.241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71231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126.383.863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126.007.455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34.960.768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8825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1.241.473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41561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42.857.422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8.891.049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28902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42396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2.830.582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805035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3036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2.091.114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233941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68699"/>
                  </a:ext>
                </a:extLst>
              </a:tr>
              <a:tr h="133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698723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78934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3742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01059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45287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763924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87469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44017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77399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788296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197745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795068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23448"/>
                  </a:ext>
                </a:extLst>
              </a:tr>
              <a:tr h="125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4.932.534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197301,4%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1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14934" y="1564290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791C883-145C-47D8-9EA5-A766C81B8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191733"/>
              </p:ext>
            </p:extLst>
          </p:nvPr>
        </p:nvGraphicFramePr>
        <p:xfrm>
          <a:off x="514934" y="1898825"/>
          <a:ext cx="8114132" cy="3366075"/>
        </p:xfrm>
        <a:graphic>
          <a:graphicData uri="http://schemas.openxmlformats.org/drawingml/2006/table">
            <a:tbl>
              <a:tblPr/>
              <a:tblGrid>
                <a:gridCol w="271922">
                  <a:extLst>
                    <a:ext uri="{9D8B030D-6E8A-4147-A177-3AD203B41FA5}">
                      <a16:colId xmlns:a16="http://schemas.microsoft.com/office/drawing/2014/main" val="1501114175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968810575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237204247"/>
                    </a:ext>
                  </a:extLst>
                </a:gridCol>
                <a:gridCol w="3067271">
                  <a:extLst>
                    <a:ext uri="{9D8B030D-6E8A-4147-A177-3AD203B41FA5}">
                      <a16:colId xmlns:a16="http://schemas.microsoft.com/office/drawing/2014/main" val="1867807932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1294189417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882240379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1208525959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2376811614"/>
                    </a:ext>
                  </a:extLst>
                </a:gridCol>
                <a:gridCol w="663488">
                  <a:extLst>
                    <a:ext uri="{9D8B030D-6E8A-4147-A177-3AD203B41FA5}">
                      <a16:colId xmlns:a16="http://schemas.microsoft.com/office/drawing/2014/main" val="2672738747"/>
                    </a:ext>
                  </a:extLst>
                </a:gridCol>
                <a:gridCol w="652611">
                  <a:extLst>
                    <a:ext uri="{9D8B030D-6E8A-4147-A177-3AD203B41FA5}">
                      <a16:colId xmlns:a16="http://schemas.microsoft.com/office/drawing/2014/main" val="4187948725"/>
                    </a:ext>
                  </a:extLst>
                </a:gridCol>
              </a:tblGrid>
              <a:tr h="127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02615"/>
                  </a:ext>
                </a:extLst>
              </a:tr>
              <a:tr h="389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71391"/>
                  </a:ext>
                </a:extLst>
              </a:tr>
              <a:tr h="167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246.549.118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23.661.150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87.854.496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76665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63.928.759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59227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199007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023825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52.632.831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33138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00196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51545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229150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8.191.865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3704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685696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699924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541948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40.415.760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94313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147.150.983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527626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86.889.537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-111.279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632772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951420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259835"/>
                  </a:ext>
                </a:extLst>
              </a:tr>
              <a:tr h="135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8.182.863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9066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035855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78341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84227"/>
                  </a:ext>
                </a:extLst>
              </a:tr>
              <a:tr h="127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1.624.109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56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6048</TotalTime>
  <Words>5263</Words>
  <Application>Microsoft Office PowerPoint</Application>
  <PresentationFormat>Presentación en pantalla (4:3)</PresentationFormat>
  <Paragraphs>2964</Paragraphs>
  <Slides>22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2_Tema de Office</vt:lpstr>
      <vt:lpstr>EJECUCIÓN ACUMULADA DE GASTOS PRESUPUESTARIOS AL MES DE ABRIL DE 2021 PARTIDA 21:  MINISTERIO DE DESARROLLO SOCIAL</vt:lpstr>
      <vt:lpstr>EJECUCIÓN ACUMULADA DE GASTOS A ABRIL DE 2021  PARTIDA 21 MINISTERIO DE DESARROLLO SOCIAL</vt:lpstr>
      <vt:lpstr>Presentación de PowerPoint</vt:lpstr>
      <vt:lpstr>Presentación de PowerPoint</vt:lpstr>
      <vt:lpstr>EJECUCIÓN ACUMULADA DE GASTOS A ABRIL DE 2021  PARTIDA 21 MINISTERIO DE DESARROLLO SOCIAL</vt:lpstr>
      <vt:lpstr>EJECUCIÓN ACUMULADA DE GASTOS A ABRIL DE 2021  PARTIDA 2I RESUMEN POR CAPÍTULOS</vt:lpstr>
      <vt:lpstr>EJECUCIÓN ACUMULADA DE GASTOS A ABRIL DE 2021  PARTIDA 2I RESUMEN POR CAPÍTULOS FET – Covid - 19</vt:lpstr>
      <vt:lpstr>EJECUCIÓN ACUMULADA DE GASTOS A ABRIL DE 2021  PARTIDA 21. CAPÍTULO 01. PROGRAMA 01:  SUBSECRETARÍA DE SERVICIOS SOCIALES</vt:lpstr>
      <vt:lpstr>EJECUCIÓN ACUMULADA DE GASTOS A ABRIL DE 2021  PARTIDA 21. CAPÍTULO 01. PROGRAMA 05:  INGRESO ÉTICO FAMILIAR Y SISTEMA CHILE SOLIDARIO</vt:lpstr>
      <vt:lpstr>EJECUCIÓN ACUMULADA DE GASTOS A ABRIL DE 2021  PARTIDA 21. CAPÍTULO 01. PROGRAMA 05:  INGRESO ÉTICO FAMILIAR Y SISTEMA CHILE SOLIDARIO</vt:lpstr>
      <vt:lpstr>EJECUCIÓN ACUMULADA DE GASTOS A ABRIL DE 2021  PARTIDA 21. CAPÍTULO 02. PROGRAMA 01:  FONDO DE SOLIDARIDAD E INVERSIÓN SOCIAL</vt:lpstr>
      <vt:lpstr>EJECUCIÓN ACUMULADA DE GASTOS A ABRIL DE 2021  PARTIDA 21. CAPÍTULO 01. PROGRAMA 02:  APOYO ATENCIÓN CIUDADANA</vt:lpstr>
      <vt:lpstr>EJECUCIÓN ACUMULADA DE GASTOS A ABRIL DE 2021  PARTIDA 21. CAPÍTULO 05. PROGRAMA 01:  INSTITUTO NACIONAL DE LA JUVENTUD</vt:lpstr>
      <vt:lpstr>EJECUCIÓN ACUMULADA DE GASTOS A ABRIL DE 2021  PARTIDA 21. CAPÍTULO 06. PROGRAMA 01:  CORPORACIÓN NACIONAL DE DESARROLLO INDÍGENA</vt:lpstr>
      <vt:lpstr>EJECUCIÓN ACUMULADA DE GASTOS A ABRIL DE 2021  PARTIDA 21. CAPÍTULO 06. PROGRAMA 01:  CORPORACIÓN NACIONAL DE DESARROLLO INDÍGENA</vt:lpstr>
      <vt:lpstr>EJECUCIÓN ACUMULADA DE GASTOS A ABRIL DE 2021  PARTIDA 21. CAPÍTULO 07. PROGRAMA 01:  SERVICIO NACIONAL DE LA DISCAPACIDAD</vt:lpstr>
      <vt:lpstr>EJECUCIÓN ACUMULADA DE GASTOS A ABRIL DE 2021  PARTIDA 21. CAPÍTULO 08. PROGRAMA 01:  SERVICIO NACIONAL DEL ADULTO ABRIL</vt:lpstr>
      <vt:lpstr>EJECUCIÓN ACUMULADA DE GASTOS A ABRIL DE 2021  PARTIDA 21. CAPÍTULO 08. PROGRAMA 01:  SERVICIO NACIONAL DEL ADULTO ABRILR</vt:lpstr>
      <vt:lpstr>EJECUCIÓN ACUMULADA DE GASTOS A ABRIL DE 2021  PARTIDA 21. CAPÍTULO 09. PROGRAMA 01:  SUBSECRETARÍA DE EVALUACIÓN SOCIAL</vt:lpstr>
      <vt:lpstr>EJECUCIÓN ACUMULADA DE GASTOS A ABRIL DE 2021  PARTIDA 21. CAPÍTULO 10. PROGRAMA 01:  SUBSECRETARÍA DE LA NIÑEZ</vt:lpstr>
      <vt:lpstr>EJECUCIÓN ACUMULADA DE GASTOS A ABRIL DE 2021  PARTIDA 21. CAPÍTULO 10. PROGRAMA 02:  SISTEMA DE PROTECCIÓN INTEGRAL A LA INFANCIA</vt:lpstr>
      <vt:lpstr>EJECUCIÓN ACUMULADA DE GASTOS A ABRIL DE 2021  PARTIDA 21. CAPÍTULO 11. PROGRAMA 01:  SISTEMA NACIONAL DE PROTECCIÓN ESPECIALIZADA A LA NIÑEZ Y ADOLESCENCIA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363</cp:revision>
  <cp:lastPrinted>2019-10-14T14:51:48Z</cp:lastPrinted>
  <dcterms:created xsi:type="dcterms:W3CDTF">2016-06-23T13:38:47Z</dcterms:created>
  <dcterms:modified xsi:type="dcterms:W3CDTF">2021-06-07T01:17:42Z</dcterms:modified>
</cp:coreProperties>
</file>