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6" r:id="rId4"/>
    <p:sldId id="301" r:id="rId5"/>
    <p:sldId id="305" r:id="rId6"/>
    <p:sldId id="264" r:id="rId7"/>
    <p:sldId id="263" r:id="rId8"/>
    <p:sldId id="311" r:id="rId9"/>
    <p:sldId id="265" r:id="rId10"/>
    <p:sldId id="269" r:id="rId11"/>
    <p:sldId id="271" r:id="rId12"/>
    <p:sldId id="314" r:id="rId13"/>
    <p:sldId id="273" r:id="rId14"/>
    <p:sldId id="274" r:id="rId15"/>
    <p:sldId id="275" r:id="rId16"/>
    <p:sldId id="276" r:id="rId17"/>
    <p:sldId id="278" r:id="rId18"/>
    <p:sldId id="313" r:id="rId19"/>
    <p:sldId id="272" r:id="rId20"/>
    <p:sldId id="280" r:id="rId21"/>
    <p:sldId id="281" r:id="rId22"/>
    <p:sldId id="282" r:id="rId23"/>
    <p:sldId id="284" r:id="rId24"/>
    <p:sldId id="286" r:id="rId25"/>
    <p:sldId id="287" r:id="rId26"/>
    <p:sldId id="288" r:id="rId27"/>
    <p:sldId id="289" r:id="rId28"/>
    <p:sldId id="292" r:id="rId29"/>
    <p:sldId id="293" r:id="rId30"/>
    <p:sldId id="297" r:id="rId31"/>
    <p:sldId id="303" r:id="rId32"/>
    <p:sldId id="307" r:id="rId33"/>
    <p:sldId id="295" r:id="rId34"/>
    <p:sldId id="296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1" autoAdjust="0"/>
    <p:restoredTop sz="94660"/>
  </p:normalViewPr>
  <p:slideViewPr>
    <p:cSldViewPr>
      <p:cViewPr varScale="1">
        <p:scale>
          <a:sx n="111" d="100"/>
          <a:sy n="111" d="100"/>
        </p:scale>
        <p:origin x="15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Subtítulos de Gasto</a:t>
            </a:r>
            <a:endParaRPr lang="es-CL" sz="800" b="1" dirty="0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49-44D0-9E79-C24178341E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49-44D0-9E79-C24178341E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F49-44D0-9E79-C24178341E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F49-44D0-9E79-C24178341E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F49-44D0-9E79-C24178341E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F49-44D0-9E79-C24178341E9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05'!$C$62:$C$68</c:f>
              <c:strCache>
                <c:ptCount val="7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Adquisición de Activos Financieros</c:v>
                </c:pt>
                <c:pt idx="6">
                  <c:v>Otros</c:v>
                </c:pt>
              </c:strCache>
            </c:strRef>
          </c:cat>
          <c:val>
            <c:numRef>
              <c:f>'Partida 05'!$D$62:$D$68</c:f>
              <c:numCache>
                <c:formatCode>#,##0</c:formatCode>
                <c:ptCount val="7"/>
                <c:pt idx="0">
                  <c:v>1439199493</c:v>
                </c:pt>
                <c:pt idx="1">
                  <c:v>263335813</c:v>
                </c:pt>
                <c:pt idx="2">
                  <c:v>326641252</c:v>
                </c:pt>
                <c:pt idx="3">
                  <c:v>873572616</c:v>
                </c:pt>
                <c:pt idx="4">
                  <c:v>637496452</c:v>
                </c:pt>
                <c:pt idx="5">
                  <c:v>138107040</c:v>
                </c:pt>
                <c:pt idx="6">
                  <c:v>68972901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49-44D0-9E79-C24178341E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04304355285277E-2"/>
          <c:y val="0.81670689770305749"/>
          <c:w val="0.97600337209504462"/>
          <c:h val="0.16663117063030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C1-4318-95E2-73AE21401F15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  <c:pt idx="10">
                  <c:v>9.4789292356524127E-2</c:v>
                </c:pt>
                <c:pt idx="11">
                  <c:v>0.1709448922315159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C1-4318-95E2-73AE21401F15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8.3265438854756967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C1-4318-95E2-73AE21401F15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C1-4318-95E2-73AE21401F15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C1-4318-95E2-73AE21401F15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C1-4318-95E2-73AE21401F15}"/>
                </c:ext>
              </c:extLst>
            </c:dLbl>
            <c:dLbl>
              <c:idx val="4"/>
              <c:layout>
                <c:manualLayout>
                  <c:x val="1.11020585139676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C1-4318-95E2-73AE21401F15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C1-4318-95E2-73AE21401F15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7C1-4318-95E2-73AE21401F15}"/>
                </c:ext>
              </c:extLst>
            </c:dLbl>
            <c:dLbl>
              <c:idx val="7"/>
              <c:layout>
                <c:manualLayout>
                  <c:x val="1.9428602399443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7C1-4318-95E2-73AE21401F15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7C1-4318-95E2-73AE21401F15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7C1-4318-95E2-73AE21401F15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7C1-4318-95E2-73AE21401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Gores!$D$83:$I$83</c:f>
              <c:numCache>
                <c:formatCode>0.0%</c:formatCode>
                <c:ptCount val="6"/>
                <c:pt idx="0">
                  <c:v>2.7416861986434199E-2</c:v>
                </c:pt>
                <c:pt idx="1">
                  <c:v>8.5350085724585509E-2</c:v>
                </c:pt>
                <c:pt idx="2">
                  <c:v>6.245531930906819E-2</c:v>
                </c:pt>
                <c:pt idx="3">
                  <c:v>7.9715065801218399E-2</c:v>
                </c:pt>
                <c:pt idx="4">
                  <c:v>5.8003188754812827E-2</c:v>
                </c:pt>
                <c:pt idx="5">
                  <c:v>6.8911360272060893E-2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7C1-4318-95E2-73AE21401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Capítulo</a:t>
            </a:r>
          </a:p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(en millones de $)</a:t>
            </a:r>
            <a:endParaRPr lang="es-CL" sz="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73367156000</c:v>
                </c:pt>
                <c:pt idx="1">
                  <c:v>15642940000</c:v>
                </c:pt>
                <c:pt idx="2">
                  <c:v>699733127000</c:v>
                </c:pt>
                <c:pt idx="3">
                  <c:v>7890877000</c:v>
                </c:pt>
                <c:pt idx="4">
                  <c:v>45795013000</c:v>
                </c:pt>
                <c:pt idx="5">
                  <c:v>73793298000</c:v>
                </c:pt>
                <c:pt idx="6">
                  <c:v>100491154000</c:v>
                </c:pt>
                <c:pt idx="7">
                  <c:v>1221214788000</c:v>
                </c:pt>
                <c:pt idx="8">
                  <c:v>30690271000</c:v>
                </c:pt>
                <c:pt idx="9">
                  <c:v>369591607000</c:v>
                </c:pt>
                <c:pt idx="10">
                  <c:v>1278446244000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3-4DA0-BE67-F755B8832E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2019- 2020 - 2021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BC-4EC2-8066-F4F72414B6EC}"/>
            </c:ext>
          </c:extLst>
        </c:ser>
        <c:ser>
          <c:idx val="0"/>
          <c:order val="1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05'!$D$30:$O$30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5.9244172298822263E-2</c:v>
                </c:pt>
                <c:pt idx="2">
                  <c:v>8.7452600179805273E-2</c:v>
                </c:pt>
                <c:pt idx="3">
                  <c:v>8.5128923209441223E-2</c:v>
                </c:pt>
                <c:pt idx="4">
                  <c:v>9.6878825438348443E-2</c:v>
                </c:pt>
                <c:pt idx="5">
                  <c:v>8.518769970793795E-2</c:v>
                </c:pt>
                <c:pt idx="6">
                  <c:v>9.1813213369185173E-2</c:v>
                </c:pt>
                <c:pt idx="7">
                  <c:v>7.9025796040021051E-2</c:v>
                </c:pt>
                <c:pt idx="8">
                  <c:v>7.6403167185014817E-2</c:v>
                </c:pt>
                <c:pt idx="9">
                  <c:v>8.2932522547559909E-2</c:v>
                </c:pt>
                <c:pt idx="10">
                  <c:v>7.4454125717906106E-2</c:v>
                </c:pt>
                <c:pt idx="11">
                  <c:v>0.12242572588492372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BC-4EC2-8066-F4F72414B6EC}"/>
            </c:ext>
          </c:extLst>
        </c:ser>
        <c:ser>
          <c:idx val="1"/>
          <c:order val="2"/>
          <c:tx>
            <c:strRef>
              <c:f>'Partida 05'!$C$31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BC-4EC2-8066-F4F72414B6EC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BC-4EC2-8066-F4F72414B6EC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BC-4EC2-8066-F4F72414B6EC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BC-4EC2-8066-F4F72414B6EC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BC-4EC2-8066-F4F72414B6EC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BC-4EC2-8066-F4F72414B6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05'!$D$31:$I$31</c:f>
              <c:numCache>
                <c:formatCode>0.0%</c:formatCode>
                <c:ptCount val="6"/>
                <c:pt idx="0">
                  <c:v>6.3622785033558837E-2</c:v>
                </c:pt>
                <c:pt idx="1">
                  <c:v>7.4777301704173821E-2</c:v>
                </c:pt>
                <c:pt idx="2">
                  <c:v>7.6169460920655269E-2</c:v>
                </c:pt>
                <c:pt idx="3">
                  <c:v>7.6520455049231093E-2</c:v>
                </c:pt>
                <c:pt idx="4">
                  <c:v>6.7302361916824829E-2</c:v>
                </c:pt>
                <c:pt idx="5">
                  <c:v>8.4954398603272099E-2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BC-4EC2-8066-F4F72414B6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2019 - 2020 - 2021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E2-430D-80DA-0E04859340A8}"/>
            </c:ext>
          </c:extLst>
        </c:ser>
        <c:ser>
          <c:idx val="0"/>
          <c:order val="1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05'!$D$24:$O$24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0.12040572949883624</c:v>
                </c:pt>
                <c:pt idx="2">
                  <c:v>0.20864983495778736</c:v>
                </c:pt>
                <c:pt idx="3">
                  <c:v>0.29461842451990083</c:v>
                </c:pt>
                <c:pt idx="4">
                  <c:v>0.39640037658604882</c:v>
                </c:pt>
                <c:pt idx="5">
                  <c:v>0.47319999113965738</c:v>
                </c:pt>
                <c:pt idx="6">
                  <c:v>0.55412135433073872</c:v>
                </c:pt>
                <c:pt idx="7">
                  <c:v>0.62636977229492707</c:v>
                </c:pt>
                <c:pt idx="8">
                  <c:v>0.71281777494419774</c:v>
                </c:pt>
                <c:pt idx="9">
                  <c:v>0.77786916724727373</c:v>
                </c:pt>
                <c:pt idx="10">
                  <c:v>0.85130526776625637</c:v>
                </c:pt>
                <c:pt idx="11">
                  <c:v>0.96213021713773828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E2-430D-80DA-0E04859340A8}"/>
            </c:ext>
          </c:extLst>
        </c:ser>
        <c:ser>
          <c:idx val="1"/>
          <c:order val="2"/>
          <c:tx>
            <c:strRef>
              <c:f>'Partida 05'!$C$25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E2-430D-80DA-0E04859340A8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E2-430D-80DA-0E04859340A8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E2-430D-80DA-0E04859340A8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E2-430D-80DA-0E04859340A8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E2-430D-80DA-0E04859340A8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E2-430D-80DA-0E04859340A8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BE2-430D-80DA-0E04859340A8}"/>
                </c:ext>
              </c:extLst>
            </c:dLbl>
            <c:dLbl>
              <c:idx val="7"/>
              <c:layout>
                <c:manualLayout>
                  <c:x val="-7.707127089918861E-2"/>
                  <c:y val="-1.0884352186783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E2-430D-80DA-0E04859340A8}"/>
                </c:ext>
              </c:extLst>
            </c:dLbl>
            <c:dLbl>
              <c:idx val="8"/>
              <c:layout>
                <c:manualLayout>
                  <c:x val="-6.3859053030756202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BE2-430D-80DA-0E04859340A8}"/>
                </c:ext>
              </c:extLst>
            </c:dLbl>
            <c:dLbl>
              <c:idx val="9"/>
              <c:layout>
                <c:manualLayout>
                  <c:x val="-5.5050907785134662E-2"/>
                  <c:y val="-1.814058697797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BE2-430D-80DA-0E04859340A8}"/>
                </c:ext>
              </c:extLst>
            </c:dLbl>
            <c:dLbl>
              <c:idx val="10"/>
              <c:layout>
                <c:manualLayout>
                  <c:x val="-6.1657016719350984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BE2-430D-80DA-0E04859340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05'!$D$25:$I$25</c:f>
              <c:numCache>
                <c:formatCode>0.0%</c:formatCode>
                <c:ptCount val="6"/>
                <c:pt idx="0">
                  <c:v>6.3622785033558837E-2</c:v>
                </c:pt>
                <c:pt idx="1">
                  <c:v>0.13896817705921116</c:v>
                </c:pt>
                <c:pt idx="2">
                  <c:v>0.21452978980909504</c:v>
                </c:pt>
                <c:pt idx="3">
                  <c:v>0.29013708826368817</c:v>
                </c:pt>
                <c:pt idx="4">
                  <c:v>0.35609204786163218</c:v>
                </c:pt>
                <c:pt idx="5">
                  <c:v>0.43410989317534282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4BE2-430D-80DA-0E0485934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74-456D-90D9-3D0EA5B129F8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  <c:pt idx="10">
                  <c:v>9.3351017868910147E-2</c:v>
                </c:pt>
                <c:pt idx="11">
                  <c:v>0.16769369383540089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74-456D-90D9-3D0EA5B129F8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5.5511314125724293E-3"/>
                  <c:y val="-8.4361660701343169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74-456D-90D9-3D0EA5B129F8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74-456D-90D9-3D0EA5B129F8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74-456D-90D9-3D0EA5B129F8}"/>
                </c:ext>
              </c:extLst>
            </c:dLbl>
            <c:dLbl>
              <c:idx val="3"/>
              <c:layout>
                <c:manualLayout>
                  <c:x val="8.4003369967824877E-3"/>
                  <c:y val="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74-456D-90D9-3D0EA5B129F8}"/>
                </c:ext>
              </c:extLst>
            </c:dLbl>
            <c:dLbl>
              <c:idx val="4"/>
              <c:layout>
                <c:manualLayout>
                  <c:x val="1.1102047188606284E-2"/>
                  <c:y val="5.3499728905391768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74-456D-90D9-3D0EA5B129F8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74-456D-90D9-3D0EA5B129F8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B74-456D-90D9-3D0EA5B129F8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74-456D-90D9-3D0EA5B129F8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B74-456D-90D9-3D0EA5B129F8}"/>
                </c:ext>
              </c:extLst>
            </c:dLbl>
            <c:dLbl>
              <c:idx val="9"/>
              <c:layout>
                <c:manualLayout>
                  <c:x val="5.5511314125724293E-3"/>
                  <c:y val="-4.7325106714390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B74-456D-90D9-3D0EA5B129F8}"/>
                </c:ext>
              </c:extLst>
            </c:dLbl>
            <c:dLbl>
              <c:idx val="10"/>
              <c:layout>
                <c:manualLayout>
                  <c:x val="5.5511314125724293E-3"/>
                  <c:y val="1.1008117932675421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B74-456D-90D9-3D0EA5B129F8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6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Gores!$D$134:$I$134</c:f>
              <c:numCache>
                <c:formatCode>0.0%</c:formatCode>
                <c:ptCount val="6"/>
                <c:pt idx="0">
                  <c:v>2.9499665008240503E-2</c:v>
                </c:pt>
                <c:pt idx="1">
                  <c:v>8.5550270595772526E-2</c:v>
                </c:pt>
                <c:pt idx="2">
                  <c:v>6.4941764603004631E-2</c:v>
                </c:pt>
                <c:pt idx="3">
                  <c:v>7.9182498450008451E-2</c:v>
                </c:pt>
                <c:pt idx="4">
                  <c:v>5.8598337951168693E-2</c:v>
                </c:pt>
                <c:pt idx="5">
                  <c:v>7.0711575195238754E-2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B74-456D-90D9-3D0EA5B12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790-453B-8764-1556A4AB20B8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  <c:pt idx="10">
                  <c:v>0.77100217387042935</c:v>
                </c:pt>
                <c:pt idx="11">
                  <c:v>0.93321592842771783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790-453B-8764-1556A4AB20B8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90-453B-8764-1556A4AB20B8}"/>
                </c:ext>
              </c:extLst>
            </c:dLbl>
            <c:dLbl>
              <c:idx val="1"/>
              <c:layout>
                <c:manualLayout>
                  <c:x val="-3.5531792130192301E-2"/>
                  <c:y val="2.3662553357194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90-453B-8764-1556A4AB20B8}"/>
                </c:ext>
              </c:extLst>
            </c:dLbl>
            <c:dLbl>
              <c:idx val="2"/>
              <c:layout>
                <c:manualLayout>
                  <c:x val="-3.0065362571701153E-2"/>
                  <c:y val="1.89300426857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90-453B-8764-1556A4AB20B8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90-453B-8764-1556A4AB20B8}"/>
                </c:ext>
              </c:extLst>
            </c:dLbl>
            <c:dLbl>
              <c:idx val="4"/>
              <c:layout>
                <c:manualLayout>
                  <c:x val="-1.9132503454718917E-2"/>
                  <c:y val="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790-453B-8764-1556A4AB20B8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90-453B-8764-1556A4AB20B8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790-453B-8764-1556A4AB20B8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90-453B-8764-1556A4AB20B8}"/>
                </c:ext>
              </c:extLst>
            </c:dLbl>
            <c:dLbl>
              <c:idx val="8"/>
              <c:layout>
                <c:manualLayout>
                  <c:x val="-3.2798577350946712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790-453B-8764-1556A4AB20B8}"/>
                </c:ext>
              </c:extLst>
            </c:dLbl>
            <c:dLbl>
              <c:idx val="9"/>
              <c:layout>
                <c:manualLayout>
                  <c:x val="-4.373143646792905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90-453B-8764-1556A4AB20B8}"/>
                </c:ext>
              </c:extLst>
            </c:dLbl>
            <c:dLbl>
              <c:idx val="10"/>
              <c:layout>
                <c:manualLayout>
                  <c:x val="-2.4598933013210138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790-453B-8764-1556A4AB20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Gores!$D$130:$I$130</c:f>
              <c:numCache>
                <c:formatCode>0.0%</c:formatCode>
                <c:ptCount val="6"/>
                <c:pt idx="0">
                  <c:v>2.9499665008240503E-2</c:v>
                </c:pt>
                <c:pt idx="1">
                  <c:v>0.1151421994867096</c:v>
                </c:pt>
                <c:pt idx="2">
                  <c:v>0.17847830721562527</c:v>
                </c:pt>
                <c:pt idx="3">
                  <c:v>0.2516255040206703</c:v>
                </c:pt>
                <c:pt idx="4">
                  <c:v>0.30501696187963201</c:v>
                </c:pt>
                <c:pt idx="5">
                  <c:v>0.37147106778448058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790-453B-8764-1556A4AB2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7E-4D2E-B9EC-F6BF4881E791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  <c:pt idx="10">
                  <c:v>0.80266282241418629</c:v>
                </c:pt>
                <c:pt idx="11">
                  <c:v>0.87288969344605727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E7E-4D2E-B9EC-F6BF4881E791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7E-4D2E-B9EC-F6BF4881E791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7E-4D2E-B9EC-F6BF4881E791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7E-4D2E-B9EC-F6BF4881E791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7E-4D2E-B9EC-F6BF4881E791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7E-4D2E-B9EC-F6BF4881E791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E7E-4D2E-B9EC-F6BF4881E791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E7E-4D2E-B9EC-F6BF4881E791}"/>
                </c:ext>
              </c:extLst>
            </c:dLbl>
            <c:dLbl>
              <c:idx val="7"/>
              <c:layout>
                <c:manualLayout>
                  <c:x val="-3.0065362571701153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7E-4D2E-B9EC-F6BF4881E791}"/>
                </c:ext>
              </c:extLst>
            </c:dLbl>
            <c:dLbl>
              <c:idx val="8"/>
              <c:layout>
                <c:manualLayout>
                  <c:x val="-4.0998221688683396E-2"/>
                  <c:y val="3.786008537151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E7E-4D2E-B9EC-F6BF4881E791}"/>
                </c:ext>
              </c:extLst>
            </c:dLbl>
            <c:dLbl>
              <c:idx val="9"/>
              <c:layout>
                <c:manualLayout>
                  <c:x val="-4.9197866026420171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7E-4D2E-B9EC-F6BF4881E7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Gores!$D$26:$I$26</c:f>
              <c:numCache>
                <c:formatCode>0.0%</c:formatCode>
                <c:ptCount val="6"/>
                <c:pt idx="0">
                  <c:v>6.2524090935010768E-2</c:v>
                </c:pt>
                <c:pt idx="1">
                  <c:v>0.14984125269356491</c:v>
                </c:pt>
                <c:pt idx="2">
                  <c:v>0.25235092436762063</c:v>
                </c:pt>
                <c:pt idx="3">
                  <c:v>0.32171910699723094</c:v>
                </c:pt>
                <c:pt idx="4">
                  <c:v>0.38756186614743171</c:v>
                </c:pt>
                <c:pt idx="5">
                  <c:v>0.48275287783164578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E7E-4D2E-B9EC-F6BF4881E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02-4961-939C-CC8B1AE9769F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  <c:pt idx="10">
                  <c:v>7.6452930372718081E-2</c:v>
                </c:pt>
                <c:pt idx="11">
                  <c:v>0.13975078863323062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02-4961-939C-CC8B1AE9769F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02-4961-939C-CC8B1AE9769F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02-4961-939C-CC8B1AE9769F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02-4961-939C-CC8B1AE9769F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02-4961-939C-CC8B1AE9769F}"/>
                </c:ext>
              </c:extLst>
            </c:dLbl>
            <c:dLbl>
              <c:idx val="4"/>
              <c:layout>
                <c:manualLayout>
                  <c:x val="1.3668509583562487E-2"/>
                  <c:y val="-8.703035070105519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02-4961-939C-CC8B1AE9769F}"/>
                </c:ext>
              </c:extLst>
            </c:dLbl>
            <c:dLbl>
              <c:idx val="5"/>
              <c:layout>
                <c:manualLayout>
                  <c:x val="1.4498470393770403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02-4961-939C-CC8B1AE9769F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02-4961-939C-CC8B1AE9769F}"/>
                </c:ext>
              </c:extLst>
            </c:dLbl>
            <c:dLbl>
              <c:idx val="7"/>
              <c:layout>
                <c:manualLayout>
                  <c:x val="0"/>
                  <c:y val="-6.64603082816347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02-4961-939C-CC8B1AE9769F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302-4961-939C-CC8B1AE9769F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02-4961-939C-CC8B1AE9769F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302-4961-939C-CC8B1AE97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Gores!$D$31:$I$31</c:f>
              <c:numCache>
                <c:formatCode>0.0%</c:formatCode>
                <c:ptCount val="6"/>
                <c:pt idx="0">
                  <c:v>6.2524090935010768E-2</c:v>
                </c:pt>
                <c:pt idx="1">
                  <c:v>8.8642529664950037E-2</c:v>
                </c:pt>
                <c:pt idx="2">
                  <c:v>0.10362074474252347</c:v>
                </c:pt>
                <c:pt idx="3">
                  <c:v>7.0635142711644061E-2</c:v>
                </c:pt>
                <c:pt idx="4">
                  <c:v>6.8285816171019351E-2</c:v>
                </c:pt>
                <c:pt idx="5">
                  <c:v>0.10005850834207289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302-4961-939C-CC8B1AE976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6AD-4ED7-AE77-F2E77FD837FF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  <c:pt idx="10">
                  <c:v>0.7688018960053985</c:v>
                </c:pt>
                <c:pt idx="11">
                  <c:v>0.93769693551668554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AD-4ED7-AE77-F2E77FD837FF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5163406429252899E-2"/>
                  <c:y val="-2.330854665342557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AD-4ED7-AE77-F2E77FD837FF}"/>
                </c:ext>
              </c:extLst>
            </c:dLbl>
            <c:dLbl>
              <c:idx val="4"/>
              <c:layout>
                <c:manualLayout>
                  <c:x val="-1.6453952971058269E-2"/>
                  <c:y val="6.32963986339067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AD-4ED7-AE77-F2E77FD837FF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AD-4ED7-AE77-F2E77FD837FF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AD-4ED7-AE77-F2E77FD837FF}"/>
                </c:ext>
              </c:extLst>
            </c:dLbl>
            <c:dLbl>
              <c:idx val="9"/>
              <c:layout>
                <c:manualLayout>
                  <c:x val="-5.542959572310005E-2"/>
                  <c:y val="-5.8079830374893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AD-4ED7-AE77-F2E77FD83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Gores!$D$78:$I$78</c:f>
              <c:numCache>
                <c:formatCode>0.0%</c:formatCode>
                <c:ptCount val="6"/>
                <c:pt idx="0">
                  <c:v>2.7416861986434199E-2</c:v>
                </c:pt>
                <c:pt idx="1">
                  <c:v>0.11289587233845635</c:v>
                </c:pt>
                <c:pt idx="2">
                  <c:v>0.17372946894207736</c:v>
                </c:pt>
                <c:pt idx="3">
                  <c:v>0.24725812238632031</c:v>
                </c:pt>
                <c:pt idx="4">
                  <c:v>0.29994582444599238</c:v>
                </c:pt>
                <c:pt idx="5">
                  <c:v>0.3646447607859668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6AD-4ED7-AE77-F2E77FD83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08-08-2021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08-08-2021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04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08-08-2021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08-08-2021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08-08-2021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08-08-2021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08-08-2021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08-08-2021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08-08-2021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08-08-2021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08-08-2021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08-08-2021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08-08-2021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08-08-2021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08-08-2021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08-08-2021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08-08-2021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08-08-2021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08-08-2021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08-08-2021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08-08-2021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08-08-2021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08-08-2021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08-08-2021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08-08-2021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7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8C7A60-81BC-40FA-8F4A-BA8BB4E7CF4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1520" y="136800"/>
            <a:ext cx="1951200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JUNIO DE 2021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julio 2021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885788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4D4F614-558D-4833-A751-8470DE8911D6}"/>
              </a:ext>
            </a:extLst>
          </p:cNvPr>
          <p:cNvSpPr txBox="1">
            <a:spLocks/>
          </p:cNvSpPr>
          <p:nvPr/>
        </p:nvSpPr>
        <p:spPr>
          <a:xfrm>
            <a:off x="538639" y="1698581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F8071BF-22F3-4864-91CE-3F7A2CEA0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567905"/>
              </p:ext>
            </p:extLst>
          </p:nvPr>
        </p:nvGraphicFramePr>
        <p:xfrm>
          <a:off x="539095" y="2081100"/>
          <a:ext cx="7886701" cy="4049900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72735733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7223514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07659096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9436037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8590876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9120968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9658011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3011651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274624094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86849142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12980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17613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38.780.119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2.062.637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18.617.268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319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14.493.839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14.641.188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147.349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7.508.105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4684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2.145.741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2.882.955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737.214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921.354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0250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929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5189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1.026.247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748.950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224.149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327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28.500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3269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8583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178989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427348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Pontificia Universidad Católica - Programa de fortalecimiento de capacidades regionales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8702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y Apoyo Técnico a los Gobiernos Regionales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66961"/>
                  </a:ext>
                </a:extLst>
              </a:tr>
              <a:tr h="20919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316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301.271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23.974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119.175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7401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868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221.883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119.175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7216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55.404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3024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76.474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76754"/>
                  </a:ext>
                </a:extLst>
              </a:tr>
              <a:tr h="15776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788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5972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60593"/>
                  </a:ext>
                </a:extLst>
              </a:tr>
              <a:tr h="1783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2483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4056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76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885788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786A869-0828-4EB3-9808-4C7B20410593}"/>
              </a:ext>
            </a:extLst>
          </p:cNvPr>
          <p:cNvSpPr txBox="1">
            <a:spLocks/>
          </p:cNvSpPr>
          <p:nvPr/>
        </p:nvSpPr>
        <p:spPr>
          <a:xfrm>
            <a:off x="515571" y="1772816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1762E66-6557-41C2-8834-30AECFB671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119236"/>
              </p:ext>
            </p:extLst>
          </p:nvPr>
        </p:nvGraphicFramePr>
        <p:xfrm>
          <a:off x="538639" y="2260285"/>
          <a:ext cx="7886701" cy="101491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03272373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16452960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54556822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65456358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4294495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45358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2833823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68035349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07161217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6635393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062192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9700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19.638.304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20.037.836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9.896.783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9321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7.618.964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0270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1.509.519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989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127.332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3078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640.968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268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36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47851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743814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824783D-E11D-439D-BB24-471377D23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540765"/>
              </p:ext>
            </p:extLst>
          </p:nvPr>
        </p:nvGraphicFramePr>
        <p:xfrm>
          <a:off x="539552" y="2156686"/>
          <a:ext cx="7886701" cy="2304378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64585183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81297917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35426531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41058231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2056937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9614610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9510449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1730357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25817517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153157122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1177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92431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7.877.868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2.846.440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5670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1.594.275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3426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1.594.275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0488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479.769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791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2.610.980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2.611.536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762.409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990105"/>
                  </a:ext>
                </a:extLst>
              </a:tr>
              <a:tr h="1952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3791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6154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345.650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7001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395.253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0718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395.253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6781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395.253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0791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1699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048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822" y="77873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0822" y="1455538"/>
            <a:ext cx="812506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56C4A83-7319-4E9B-9C2A-8D1B3F592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662597"/>
              </p:ext>
            </p:extLst>
          </p:nvPr>
        </p:nvGraphicFramePr>
        <p:xfrm>
          <a:off x="540822" y="1916832"/>
          <a:ext cx="7886701" cy="3202619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1771765321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2370672550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4120360922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3147103677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4171648398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267657492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437424767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57354518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1824066554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2801798339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249039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548604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205.480.937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-78.530.903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97.168.681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10922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68.255.853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88048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68.255.853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56830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14453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2.740.727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2.742.069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787.031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3906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86411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43603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6097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13077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20829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70116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56807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Reembolsable Especial a Municipalidades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00657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119.667.439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22.364.231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76133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119.667.439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22.364.231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654715"/>
                  </a:ext>
                </a:extLst>
              </a:tr>
              <a:tr h="1289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554778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1.206.282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0793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Municipal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93.346.758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94.225.803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21.157.949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67209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06358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757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3563" y="692697"/>
            <a:ext cx="7877647" cy="93245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4513" y="1650019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0E757C3-5341-4B31-A45A-3DFB26D2A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142085"/>
              </p:ext>
            </p:extLst>
          </p:nvPr>
        </p:nvGraphicFramePr>
        <p:xfrm>
          <a:off x="523563" y="2016495"/>
          <a:ext cx="7886698" cy="4328821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212206424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4074955534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2975445693"/>
                    </a:ext>
                  </a:extLst>
                </a:gridCol>
                <a:gridCol w="2937978">
                  <a:extLst>
                    <a:ext uri="{9D8B030D-6E8A-4147-A177-3AD203B41FA5}">
                      <a16:colId xmlns:a16="http://schemas.microsoft.com/office/drawing/2014/main" val="4052177551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785100944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755771121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373263486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581232265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807165683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3408435773"/>
                    </a:ext>
                  </a:extLst>
                </a:gridCol>
              </a:tblGrid>
              <a:tr h="1562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949591"/>
                  </a:ext>
                </a:extLst>
              </a:tr>
              <a:tr h="3828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715339"/>
                  </a:ext>
                </a:extLst>
              </a:tr>
              <a:tr h="1640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132.039.143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-50.001.805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30.676.702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39562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741.413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78544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741.413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6824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Dirección de Arquitectura - MOP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35473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43462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97.230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18804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7017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34585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90.380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10006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8043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07099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02338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47490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18131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79095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1722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85755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2348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89154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40530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44950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125.352.605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-56.688.343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24.773.280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81737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71.465.007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114.073.039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42.608.032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24.773.280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21,7%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32966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2.597.061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3.621.046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1.023.985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636.491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04662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3.911.023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2.266.767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2.201.757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6733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3.372.719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5.108.594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1.735.875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3.372.719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01655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3.579.141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6.807.200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3.228.059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981.347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397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15.617.268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18.841.196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3.223.928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4.378.044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872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6366" y="1640557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36366" y="710910"/>
            <a:ext cx="788669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8ACC720-0A4D-4E02-850B-4233AEC5D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228391"/>
              </p:ext>
            </p:extLst>
          </p:nvPr>
        </p:nvGraphicFramePr>
        <p:xfrm>
          <a:off x="542085" y="2013354"/>
          <a:ext cx="7880979" cy="4243592"/>
        </p:xfrm>
        <a:graphic>
          <a:graphicData uri="http://schemas.openxmlformats.org/drawingml/2006/table">
            <a:tbl>
              <a:tblPr/>
              <a:tblGrid>
                <a:gridCol w="260270">
                  <a:extLst>
                    <a:ext uri="{9D8B030D-6E8A-4147-A177-3AD203B41FA5}">
                      <a16:colId xmlns:a16="http://schemas.microsoft.com/office/drawing/2014/main" val="4004051801"/>
                    </a:ext>
                  </a:extLst>
                </a:gridCol>
                <a:gridCol w="260270">
                  <a:extLst>
                    <a:ext uri="{9D8B030D-6E8A-4147-A177-3AD203B41FA5}">
                      <a16:colId xmlns:a16="http://schemas.microsoft.com/office/drawing/2014/main" val="1252061394"/>
                    </a:ext>
                  </a:extLst>
                </a:gridCol>
                <a:gridCol w="260270">
                  <a:extLst>
                    <a:ext uri="{9D8B030D-6E8A-4147-A177-3AD203B41FA5}">
                      <a16:colId xmlns:a16="http://schemas.microsoft.com/office/drawing/2014/main" val="2424369501"/>
                    </a:ext>
                  </a:extLst>
                </a:gridCol>
                <a:gridCol w="2935847">
                  <a:extLst>
                    <a:ext uri="{9D8B030D-6E8A-4147-A177-3AD203B41FA5}">
                      <a16:colId xmlns:a16="http://schemas.microsoft.com/office/drawing/2014/main" val="1884237330"/>
                    </a:ext>
                  </a:extLst>
                </a:gridCol>
                <a:gridCol w="697524">
                  <a:extLst>
                    <a:ext uri="{9D8B030D-6E8A-4147-A177-3AD203B41FA5}">
                      <a16:colId xmlns:a16="http://schemas.microsoft.com/office/drawing/2014/main" val="1861018629"/>
                    </a:ext>
                  </a:extLst>
                </a:gridCol>
                <a:gridCol w="697524">
                  <a:extLst>
                    <a:ext uri="{9D8B030D-6E8A-4147-A177-3AD203B41FA5}">
                      <a16:colId xmlns:a16="http://schemas.microsoft.com/office/drawing/2014/main" val="1562957935"/>
                    </a:ext>
                  </a:extLst>
                </a:gridCol>
                <a:gridCol w="697524">
                  <a:extLst>
                    <a:ext uri="{9D8B030D-6E8A-4147-A177-3AD203B41FA5}">
                      <a16:colId xmlns:a16="http://schemas.microsoft.com/office/drawing/2014/main" val="1115788170"/>
                    </a:ext>
                  </a:extLst>
                </a:gridCol>
                <a:gridCol w="697524">
                  <a:extLst>
                    <a:ext uri="{9D8B030D-6E8A-4147-A177-3AD203B41FA5}">
                      <a16:colId xmlns:a16="http://schemas.microsoft.com/office/drawing/2014/main" val="3986118434"/>
                    </a:ext>
                  </a:extLst>
                </a:gridCol>
                <a:gridCol w="645470">
                  <a:extLst>
                    <a:ext uri="{9D8B030D-6E8A-4147-A177-3AD203B41FA5}">
                      <a16:colId xmlns:a16="http://schemas.microsoft.com/office/drawing/2014/main" val="1293944483"/>
                    </a:ext>
                  </a:extLst>
                </a:gridCol>
                <a:gridCol w="728756">
                  <a:extLst>
                    <a:ext uri="{9D8B030D-6E8A-4147-A177-3AD203B41FA5}">
                      <a16:colId xmlns:a16="http://schemas.microsoft.com/office/drawing/2014/main" val="1030747931"/>
                    </a:ext>
                  </a:extLst>
                </a:gridCol>
              </a:tblGrid>
              <a:tr h="11345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030" marR="7030" marT="7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30" marR="7030" marT="7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55206"/>
                  </a:ext>
                </a:extLst>
              </a:tr>
              <a:tr h="2244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44462"/>
                  </a:ext>
                </a:extLst>
              </a:tr>
              <a:tr h="22443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7.058.493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7.476.694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418.201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650.847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89977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4.457.998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7.299.318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2.841.320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1.007.554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858068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6.264.378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5.241.878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10195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10.402.205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13.702.650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3.300.445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3.434.392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927297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2.706.516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9.038.610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6.332.094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511.250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91078"/>
                  </a:ext>
                </a:extLst>
              </a:tr>
              <a:tr h="23145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2.487.725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5.342.953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2.855.228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469.943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842541"/>
                  </a:ext>
                </a:extLst>
              </a:tr>
              <a:tr h="2045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3.629.126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6.459.035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2.829.909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1.186.376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568863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2.419.661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5.024.290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2.604.629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2.419.661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48,2%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23521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7.379.257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9.808.671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2.429.414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1.676.085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091819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824.314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1.347.065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522.751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824.314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192046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43565"/>
                  </a:ext>
                </a:extLst>
              </a:tr>
              <a:tr h="1589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03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853668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del Patrimonio Cultural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96006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272567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166214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110.575.941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11.279.566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-99.296.375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590827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41.820.053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-41.820.053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486819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3.451.364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-3.451.364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46817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3.973.793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-3.973.793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630641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2.233.329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277.422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-1.955.907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1402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5.403.128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-5.403.128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391809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4.388.489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-4.388.489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574894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108152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2.935.047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1.583.595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-1.351.452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157412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5.479.639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-5.479.639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892153"/>
                  </a:ext>
                </a:extLst>
              </a:tr>
              <a:tr h="1402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31.472.550 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-31.472.550 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30" marR="7030" marT="7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30" marR="7030" marT="70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272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2" y="819159"/>
            <a:ext cx="787225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2" y="1543143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BFB5F42-E5FE-4456-B48D-2D3C8DF2D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163547"/>
              </p:ext>
            </p:extLst>
          </p:nvPr>
        </p:nvGraphicFramePr>
        <p:xfrm>
          <a:off x="538860" y="1925085"/>
          <a:ext cx="7886700" cy="4090255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1013114450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3628437930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2967911226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1488362609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923506204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2175987199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4260372027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623257431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1489581633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3259933537"/>
                    </a:ext>
                  </a:extLst>
                </a:gridCol>
              </a:tblGrid>
              <a:tr h="15565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393123"/>
                  </a:ext>
                </a:extLst>
              </a:tr>
              <a:tr h="3813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061069"/>
                  </a:ext>
                </a:extLst>
              </a:tr>
              <a:tr h="1634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188.297.842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-829.783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8.707.876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11267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25336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96769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93643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09331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749379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05928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9679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7490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708877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59033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3531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8456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67861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71284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188.112.625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-1.015.000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8.547.660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09760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97.865.901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154.367.809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56.501.908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8.547.660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49968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4.577.488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7.129.934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2.552.446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10710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13.447.329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14.451.460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1.004.131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3.547.660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52095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796.282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3.008.043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2.211.761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65192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2.192.579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5.117.071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2.924.492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005250"/>
                  </a:ext>
                </a:extLst>
              </a:tr>
              <a:tr h="1520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46532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91083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6590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26.656.900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27.661.531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1.004.631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6793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5.118.995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16.153.942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11.034.947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013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2" y="819159"/>
            <a:ext cx="787225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2" y="1543143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2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515A9B6-3FB5-4E7B-9F14-CBBD3C44C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880845"/>
              </p:ext>
            </p:extLst>
          </p:nvPr>
        </p:nvGraphicFramePr>
        <p:xfrm>
          <a:off x="546082" y="2073702"/>
          <a:ext cx="7886700" cy="1918382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211847891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1972863807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3595447934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220319308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16913650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858864882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214503616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271597245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3604619784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117703485"/>
                    </a:ext>
                  </a:extLst>
                </a:gridCol>
              </a:tblGrid>
              <a:tr h="1245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065946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180754"/>
                  </a:ext>
                </a:extLst>
              </a:tr>
              <a:tr h="18962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14.616.869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17.626.200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3.009.331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44637"/>
                  </a:ext>
                </a:extLst>
              </a:tr>
              <a:tr h="15659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8.550.251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27.784.947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19.234.696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5.000.000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371426"/>
                  </a:ext>
                </a:extLst>
              </a:tr>
              <a:tr h="1478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917505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1.156.063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1.984.193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828.130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104454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7.806.699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14.574.306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6.767.607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381882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1.189.129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1.513.842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324.713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908537"/>
                  </a:ext>
                </a:extLst>
              </a:tr>
              <a:tr h="13231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91.261.724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33.744.816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-57.516.908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233884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68.341.040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33.550.520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-34.790.520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56635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7.920.684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194.296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-7.726.388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056680"/>
                  </a:ext>
                </a:extLst>
              </a:tr>
              <a:tr h="17122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15.000.000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-15.000.000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922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10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780057"/>
            <a:ext cx="7892530" cy="9437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FF215E8-5697-45CF-8E63-B20642F98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858888"/>
              </p:ext>
            </p:extLst>
          </p:nvPr>
        </p:nvGraphicFramePr>
        <p:xfrm>
          <a:off x="467543" y="2195861"/>
          <a:ext cx="7886701" cy="172852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58094793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495014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7368944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75316498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6482621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4681434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44619455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9272508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87569241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88018793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22619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7289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4.610.820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5668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3.432.263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2805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680.945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919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497.612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1938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173.724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9289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5700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309.227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7543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2309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358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6770" y="782966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712613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B0F21DE-E3F9-489B-BAA9-3C40B5EE7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819081"/>
              </p:ext>
            </p:extLst>
          </p:nvPr>
        </p:nvGraphicFramePr>
        <p:xfrm>
          <a:off x="576770" y="2155978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51007388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37721029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82597032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34726621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6201999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2132344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19367916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3271413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25497161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472558408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14034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251507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44.989.474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2.058.602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19.926.758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7305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11.226.126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12.028.643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802.517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6.141.709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5139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440.907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027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5072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29.618.175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30.529.467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911.292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13.128.492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970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4795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2244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28.636.166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29.547.458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911.292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12.146.483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5331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3.299.748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3.275.681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-24.067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130.868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6307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3.855.981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3.822.394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-33.587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752.918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732522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50.531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3191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6.630.533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7.891.921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1.261.388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3.803.825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2817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5.753.987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5.597.261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-156.726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1.496.322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9469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6.863.562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6.838.621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-24.941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5.780.171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1997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368.167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257.392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-110.775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131.848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385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4894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1281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8429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945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422.186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759.058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090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178.752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6941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7577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202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16331"/>
              </p:ext>
            </p:extLst>
          </p:nvPr>
        </p:nvGraphicFramePr>
        <p:xfrm>
          <a:off x="451218" y="2153876"/>
          <a:ext cx="4086001" cy="253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41502"/>
              </p:ext>
            </p:extLst>
          </p:nvPr>
        </p:nvGraphicFramePr>
        <p:xfrm>
          <a:off x="4630756" y="2160890"/>
          <a:ext cx="4086000" cy="251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2914" y="799066"/>
            <a:ext cx="787739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765772"/>
            <a:ext cx="804883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46BCB51-DD08-48DA-9A65-5B0E37B06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0952"/>
              </p:ext>
            </p:extLst>
          </p:nvPr>
        </p:nvGraphicFramePr>
        <p:xfrm>
          <a:off x="562914" y="2167956"/>
          <a:ext cx="7886700" cy="2011798"/>
        </p:xfrm>
        <a:graphic>
          <a:graphicData uri="http://schemas.openxmlformats.org/drawingml/2006/table">
            <a:tbl>
              <a:tblPr/>
              <a:tblGrid>
                <a:gridCol w="286477">
                  <a:extLst>
                    <a:ext uri="{9D8B030D-6E8A-4147-A177-3AD203B41FA5}">
                      <a16:colId xmlns:a16="http://schemas.microsoft.com/office/drawing/2014/main" val="1309489733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4022883264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2575703473"/>
                    </a:ext>
                  </a:extLst>
                </a:gridCol>
                <a:gridCol w="2569695">
                  <a:extLst>
                    <a:ext uri="{9D8B030D-6E8A-4147-A177-3AD203B41FA5}">
                      <a16:colId xmlns:a16="http://schemas.microsoft.com/office/drawing/2014/main" val="2852750872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647244615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2452359376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116664224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434677026"/>
                    </a:ext>
                  </a:extLst>
                </a:gridCol>
                <a:gridCol w="699003">
                  <a:extLst>
                    <a:ext uri="{9D8B030D-6E8A-4147-A177-3AD203B41FA5}">
                      <a16:colId xmlns:a16="http://schemas.microsoft.com/office/drawing/2014/main" val="624523836"/>
                    </a:ext>
                  </a:extLst>
                </a:gridCol>
                <a:gridCol w="687543">
                  <a:extLst>
                    <a:ext uri="{9D8B030D-6E8A-4147-A177-3AD203B41FA5}">
                      <a16:colId xmlns:a16="http://schemas.microsoft.com/office/drawing/2014/main" val="1018119698"/>
                    </a:ext>
                  </a:extLst>
                </a:gridCol>
              </a:tblGrid>
              <a:tr h="171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401901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39562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2.613.655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-250.486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1.040.798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39,8%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51621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1.571.558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1.316.569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-254.989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646.430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81962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389.832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555579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4.536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48916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08219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724902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031406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9393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373525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287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5471" y="781772"/>
            <a:ext cx="7886702" cy="12066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0063" y="2010037"/>
            <a:ext cx="8015287" cy="194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F288384-0351-4B0B-B46A-EB6D6E5B8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657057"/>
              </p:ext>
            </p:extLst>
          </p:nvPr>
        </p:nvGraphicFramePr>
        <p:xfrm>
          <a:off x="535472" y="2420888"/>
          <a:ext cx="7886701" cy="287029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59233662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23337884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260349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85344431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0876539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4715374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26693640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0056897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93338395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352486430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78538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27299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73.835.479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44.659.953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220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9.119.843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9.159.954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5.235.020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5296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806.212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0004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31.266.493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6408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31.266.493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7177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46.837.970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46.837.981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19.524.082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3449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3.449.869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3.449.981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3.374.241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4582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80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6.179.395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147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1.167.227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8659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1.814.602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1.815.613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1.518.883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9888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1.060.796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1.061.166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311.093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584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0340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9157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0097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5745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6571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397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710698"/>
            <a:ext cx="792087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7026" y="1427232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883294F-756A-452E-93E8-A6E97DE43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282561"/>
              </p:ext>
            </p:extLst>
          </p:nvPr>
        </p:nvGraphicFramePr>
        <p:xfrm>
          <a:off x="544826" y="1824024"/>
          <a:ext cx="7910332" cy="4323278"/>
        </p:xfrm>
        <a:graphic>
          <a:graphicData uri="http://schemas.openxmlformats.org/drawingml/2006/table">
            <a:tbl>
              <a:tblPr/>
              <a:tblGrid>
                <a:gridCol w="260551">
                  <a:extLst>
                    <a:ext uri="{9D8B030D-6E8A-4147-A177-3AD203B41FA5}">
                      <a16:colId xmlns:a16="http://schemas.microsoft.com/office/drawing/2014/main" val="374881503"/>
                    </a:ext>
                  </a:extLst>
                </a:gridCol>
                <a:gridCol w="260551">
                  <a:extLst>
                    <a:ext uri="{9D8B030D-6E8A-4147-A177-3AD203B41FA5}">
                      <a16:colId xmlns:a16="http://schemas.microsoft.com/office/drawing/2014/main" val="3187786052"/>
                    </a:ext>
                  </a:extLst>
                </a:gridCol>
                <a:gridCol w="260551">
                  <a:extLst>
                    <a:ext uri="{9D8B030D-6E8A-4147-A177-3AD203B41FA5}">
                      <a16:colId xmlns:a16="http://schemas.microsoft.com/office/drawing/2014/main" val="820729955"/>
                    </a:ext>
                  </a:extLst>
                </a:gridCol>
                <a:gridCol w="2939017">
                  <a:extLst>
                    <a:ext uri="{9D8B030D-6E8A-4147-A177-3AD203B41FA5}">
                      <a16:colId xmlns:a16="http://schemas.microsoft.com/office/drawing/2014/main" val="2922637553"/>
                    </a:ext>
                  </a:extLst>
                </a:gridCol>
                <a:gridCol w="698277">
                  <a:extLst>
                    <a:ext uri="{9D8B030D-6E8A-4147-A177-3AD203B41FA5}">
                      <a16:colId xmlns:a16="http://schemas.microsoft.com/office/drawing/2014/main" val="3892388287"/>
                    </a:ext>
                  </a:extLst>
                </a:gridCol>
                <a:gridCol w="698277">
                  <a:extLst>
                    <a:ext uri="{9D8B030D-6E8A-4147-A177-3AD203B41FA5}">
                      <a16:colId xmlns:a16="http://schemas.microsoft.com/office/drawing/2014/main" val="1717967866"/>
                    </a:ext>
                  </a:extLst>
                </a:gridCol>
                <a:gridCol w="698277">
                  <a:extLst>
                    <a:ext uri="{9D8B030D-6E8A-4147-A177-3AD203B41FA5}">
                      <a16:colId xmlns:a16="http://schemas.microsoft.com/office/drawing/2014/main" val="1374085412"/>
                    </a:ext>
                  </a:extLst>
                </a:gridCol>
                <a:gridCol w="698277">
                  <a:extLst>
                    <a:ext uri="{9D8B030D-6E8A-4147-A177-3AD203B41FA5}">
                      <a16:colId xmlns:a16="http://schemas.microsoft.com/office/drawing/2014/main" val="1899478060"/>
                    </a:ext>
                  </a:extLst>
                </a:gridCol>
                <a:gridCol w="771231">
                  <a:extLst>
                    <a:ext uri="{9D8B030D-6E8A-4147-A177-3AD203B41FA5}">
                      <a16:colId xmlns:a16="http://schemas.microsoft.com/office/drawing/2014/main" val="4247589536"/>
                    </a:ext>
                  </a:extLst>
                </a:gridCol>
                <a:gridCol w="625323">
                  <a:extLst>
                    <a:ext uri="{9D8B030D-6E8A-4147-A177-3AD203B41FA5}">
                      <a16:colId xmlns:a16="http://schemas.microsoft.com/office/drawing/2014/main" val="2311527263"/>
                    </a:ext>
                  </a:extLst>
                </a:gridCol>
              </a:tblGrid>
              <a:tr h="1560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655702"/>
                  </a:ext>
                </a:extLst>
              </a:tr>
              <a:tr h="38238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40088"/>
                  </a:ext>
                </a:extLst>
              </a:tr>
              <a:tr h="16387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112.416.368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72.290.153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87.952.321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506601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15.136.852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15.162.194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25.342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7.685.487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274391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2.166.908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2.162.138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1.131.867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687167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19.565.757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90.307.912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70.742.155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76.155.848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474379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2.495.971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2.925.971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965.262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573342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2.263.841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2.693.841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859.488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927523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105.774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599546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17.069.786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87.381.941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70.312.155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75.190.586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37653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70.497.077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70.497.067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70.430.168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704301680,0%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891259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659.517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660.912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174.747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385400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967.644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970.706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407.918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081316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3.700.450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3.707.593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1.608.654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015665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544.873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476.689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-68.184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196.904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46921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361.964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362.777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88.956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045715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3.734.956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3.605.136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-129.820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2.249.167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6912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670919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205.251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34.072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70372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016215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554650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14.283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79859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14.283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153311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2.418.722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107156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2.418.722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44999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1.330.769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12827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2.418.722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594314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341.650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533.545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276.402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528938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84.508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805591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015191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059155"/>
                  </a:ext>
                </a:extLst>
              </a:tr>
              <a:tr h="1248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619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6725" y="823897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5" y="1556792"/>
            <a:ext cx="7886701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EAB6F21-DD04-435B-ACBB-4F5137A3E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474446"/>
              </p:ext>
            </p:extLst>
          </p:nvPr>
        </p:nvGraphicFramePr>
        <p:xfrm>
          <a:off x="466725" y="1988840"/>
          <a:ext cx="7886701" cy="1663226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28703418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88551012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91030072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94575586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5633102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5229865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1721648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5483848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56624071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721848849"/>
                    </a:ext>
                  </a:extLst>
                </a:gridCol>
              </a:tblGrid>
              <a:tr h="18843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43923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7432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6.275.788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599.602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3.181.498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759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1.374.781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615.354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6499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1.636.684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1162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2313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736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689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53971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028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28078" y="746702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8" y="1506218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F93DD1D-FFEE-4E73-8CD4-C62C48CE3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894171"/>
              </p:ext>
            </p:extLst>
          </p:nvPr>
        </p:nvGraphicFramePr>
        <p:xfrm>
          <a:off x="428077" y="1949231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99676432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0728620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5210897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40347589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3447443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22016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7169894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0840789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87380407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886259007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44330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94355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835.623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0092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0239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2189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7668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826.164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041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826.164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9990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826.164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629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102" y="80626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0021" y="1509623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3127328-7C1D-4BC5-8F39-9ED6D6DB3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762370"/>
              </p:ext>
            </p:extLst>
          </p:nvPr>
        </p:nvGraphicFramePr>
        <p:xfrm>
          <a:off x="574102" y="1939211"/>
          <a:ext cx="7886701" cy="216023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28208712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9828155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68768294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69880906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7283689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9615275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4569013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4512434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20253311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494179999"/>
                    </a:ext>
                  </a:extLst>
                </a:gridCol>
              </a:tblGrid>
              <a:tr h="1207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715851"/>
                  </a:ext>
                </a:extLst>
              </a:tr>
              <a:tr h="369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714628"/>
                  </a:ext>
                </a:extLst>
              </a:tr>
              <a:tr h="158461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29.268.148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598473"/>
                  </a:ext>
                </a:extLst>
              </a:tr>
              <a:tr h="1207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14.987.031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186958"/>
                  </a:ext>
                </a:extLst>
              </a:tr>
              <a:tr h="1207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14.987.031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99183"/>
                  </a:ext>
                </a:extLst>
              </a:tr>
              <a:tr h="1207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11.511.532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190897"/>
                  </a:ext>
                </a:extLst>
              </a:tr>
              <a:tr h="15383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145.041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673739"/>
                  </a:ext>
                </a:extLst>
              </a:tr>
              <a:tr h="1207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1.939.240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61324"/>
                  </a:ext>
                </a:extLst>
              </a:tr>
              <a:tr h="1207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1.391.218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82903"/>
                  </a:ext>
                </a:extLst>
              </a:tr>
              <a:tr h="1207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14.281.117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121729"/>
                  </a:ext>
                </a:extLst>
              </a:tr>
              <a:tr h="1207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14.281.117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996455"/>
                  </a:ext>
                </a:extLst>
              </a:tr>
              <a:tr h="1207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2.387.536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058879"/>
                  </a:ext>
                </a:extLst>
              </a:tr>
              <a:tr h="150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619694"/>
                  </a:ext>
                </a:extLst>
              </a:tr>
              <a:tr h="2414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2.572.808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602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806346"/>
            <a:ext cx="788670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45AAEE31-7C89-411D-A519-355A78D3E71D}"/>
              </a:ext>
            </a:extLst>
          </p:cNvPr>
          <p:cNvSpPr txBox="1">
            <a:spLocks/>
          </p:cNvSpPr>
          <p:nvPr/>
        </p:nvSpPr>
        <p:spPr>
          <a:xfrm>
            <a:off x="522464" y="1477700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1455060-3404-43F9-8871-920262299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882363"/>
              </p:ext>
            </p:extLst>
          </p:nvPr>
        </p:nvGraphicFramePr>
        <p:xfrm>
          <a:off x="522464" y="1844824"/>
          <a:ext cx="7901114" cy="4370987"/>
        </p:xfrm>
        <a:graphic>
          <a:graphicData uri="http://schemas.openxmlformats.org/drawingml/2006/table">
            <a:tbl>
              <a:tblPr/>
              <a:tblGrid>
                <a:gridCol w="264782">
                  <a:extLst>
                    <a:ext uri="{9D8B030D-6E8A-4147-A177-3AD203B41FA5}">
                      <a16:colId xmlns:a16="http://schemas.microsoft.com/office/drawing/2014/main" val="2099818020"/>
                    </a:ext>
                  </a:extLst>
                </a:gridCol>
                <a:gridCol w="264782">
                  <a:extLst>
                    <a:ext uri="{9D8B030D-6E8A-4147-A177-3AD203B41FA5}">
                      <a16:colId xmlns:a16="http://schemas.microsoft.com/office/drawing/2014/main" val="2740299847"/>
                    </a:ext>
                  </a:extLst>
                </a:gridCol>
                <a:gridCol w="264782">
                  <a:extLst>
                    <a:ext uri="{9D8B030D-6E8A-4147-A177-3AD203B41FA5}">
                      <a16:colId xmlns:a16="http://schemas.microsoft.com/office/drawing/2014/main" val="2853705446"/>
                    </a:ext>
                  </a:extLst>
                </a:gridCol>
                <a:gridCol w="2986748">
                  <a:extLst>
                    <a:ext uri="{9D8B030D-6E8A-4147-A177-3AD203B41FA5}">
                      <a16:colId xmlns:a16="http://schemas.microsoft.com/office/drawing/2014/main" val="164129398"/>
                    </a:ext>
                  </a:extLst>
                </a:gridCol>
                <a:gridCol w="709618">
                  <a:extLst>
                    <a:ext uri="{9D8B030D-6E8A-4147-A177-3AD203B41FA5}">
                      <a16:colId xmlns:a16="http://schemas.microsoft.com/office/drawing/2014/main" val="1413063769"/>
                    </a:ext>
                  </a:extLst>
                </a:gridCol>
                <a:gridCol w="709618">
                  <a:extLst>
                    <a:ext uri="{9D8B030D-6E8A-4147-A177-3AD203B41FA5}">
                      <a16:colId xmlns:a16="http://schemas.microsoft.com/office/drawing/2014/main" val="250502766"/>
                    </a:ext>
                  </a:extLst>
                </a:gridCol>
                <a:gridCol w="709618">
                  <a:extLst>
                    <a:ext uri="{9D8B030D-6E8A-4147-A177-3AD203B41FA5}">
                      <a16:colId xmlns:a16="http://schemas.microsoft.com/office/drawing/2014/main" val="2275042327"/>
                    </a:ext>
                  </a:extLst>
                </a:gridCol>
                <a:gridCol w="709618">
                  <a:extLst>
                    <a:ext uri="{9D8B030D-6E8A-4147-A177-3AD203B41FA5}">
                      <a16:colId xmlns:a16="http://schemas.microsoft.com/office/drawing/2014/main" val="2214585948"/>
                    </a:ext>
                  </a:extLst>
                </a:gridCol>
                <a:gridCol w="646070">
                  <a:extLst>
                    <a:ext uri="{9D8B030D-6E8A-4147-A177-3AD203B41FA5}">
                      <a16:colId xmlns:a16="http://schemas.microsoft.com/office/drawing/2014/main" val="4172761320"/>
                    </a:ext>
                  </a:extLst>
                </a:gridCol>
                <a:gridCol w="635478">
                  <a:extLst>
                    <a:ext uri="{9D8B030D-6E8A-4147-A177-3AD203B41FA5}">
                      <a16:colId xmlns:a16="http://schemas.microsoft.com/office/drawing/2014/main" val="3823072610"/>
                    </a:ext>
                  </a:extLst>
                </a:gridCol>
              </a:tblGrid>
              <a:tr h="12715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12" marR="7912" marT="7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12" marR="7912" marT="7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92134"/>
                  </a:ext>
                </a:extLst>
              </a:tr>
              <a:tr h="38941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358428"/>
                  </a:ext>
                </a:extLst>
              </a:tr>
              <a:tr h="16689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1.205.466.660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-15.748.128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556.383.381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45,6%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872378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953.037.666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956.228.348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3.190.682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471.701.396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234942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57.282.145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70049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3.688.307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122629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3.688.151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99752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860595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116.203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859208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6.397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13653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6.397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438941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109.806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811512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50.560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754911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59.246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23131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978940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3.058.146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605691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3.058.146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404977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35.302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429528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35.302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086076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163845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660187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606684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1.000.410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750.410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-250.000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898906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024923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671945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504887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13.880.599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314401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13.880.599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113456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660.726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542783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660.726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684053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832778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912" marR="7912" marT="7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12" marR="7912" marT="79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326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9294" y="79803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99294" y="1520611"/>
            <a:ext cx="8187506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58A41B6-85BF-4474-9F59-CD846388E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935277"/>
              </p:ext>
            </p:extLst>
          </p:nvPr>
        </p:nvGraphicFramePr>
        <p:xfrm>
          <a:off x="499293" y="1955665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47587135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3001756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27143000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31814596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8150410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57501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0242728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1648953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00918771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588583705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04292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37479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15.713.315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9161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10.645.358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41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4.481.747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2993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72.415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7616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72.415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6497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513.795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5137950,0%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5137950,0%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206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513.795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5137950,0%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5137950,0%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114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3634" y="720340"/>
            <a:ext cx="788895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6" y="1730291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767256C-86AC-4B01-95B1-B4527D33A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210219"/>
              </p:ext>
            </p:extLst>
          </p:nvPr>
        </p:nvGraphicFramePr>
        <p:xfrm>
          <a:off x="501376" y="2104205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36102507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97859780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39054255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54636433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07374751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9145766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2842264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0267832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82598142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159598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83564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034548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375.905.373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6.313.766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200.186.428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439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300.159.283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302.171.562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2.012.279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158.962.793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9393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18.395.255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388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195.290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0379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195.290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6106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625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0972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8898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8190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Internacional de Policía Internacional - INTERPOL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901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642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6099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1.829.513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014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1.280.602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4414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0523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424.294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2592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93.617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5487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3714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0293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10.558.392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314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10.558.392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3569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10.144.302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101443020,0%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1322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10.144.302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101443020,0%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508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5447" y="920335"/>
            <a:ext cx="757901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2757" y="1641499"/>
            <a:ext cx="757463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9ECEB09-B861-4513-833E-C1CB88672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132244"/>
              </p:ext>
            </p:extLst>
          </p:nvPr>
        </p:nvGraphicFramePr>
        <p:xfrm>
          <a:off x="512757" y="2152052"/>
          <a:ext cx="7543798" cy="3219450"/>
        </p:xfrm>
        <a:graphic>
          <a:graphicData uri="http://schemas.openxmlformats.org/drawingml/2006/table">
            <a:tbl>
              <a:tblPr/>
              <a:tblGrid>
                <a:gridCol w="794708">
                  <a:extLst>
                    <a:ext uri="{9D8B030D-6E8A-4147-A177-3AD203B41FA5}">
                      <a16:colId xmlns:a16="http://schemas.microsoft.com/office/drawing/2014/main" val="1886303209"/>
                    </a:ext>
                  </a:extLst>
                </a:gridCol>
                <a:gridCol w="2123176">
                  <a:extLst>
                    <a:ext uri="{9D8B030D-6E8A-4147-A177-3AD203B41FA5}">
                      <a16:colId xmlns:a16="http://schemas.microsoft.com/office/drawing/2014/main" val="2437025607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743829367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355181535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734250653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3484054829"/>
                    </a:ext>
                  </a:extLst>
                </a:gridCol>
                <a:gridCol w="723541">
                  <a:extLst>
                    <a:ext uri="{9D8B030D-6E8A-4147-A177-3AD203B41FA5}">
                      <a16:colId xmlns:a16="http://schemas.microsoft.com/office/drawing/2014/main" val="531831443"/>
                    </a:ext>
                  </a:extLst>
                </a:gridCol>
                <a:gridCol w="723541">
                  <a:extLst>
                    <a:ext uri="{9D8B030D-6E8A-4147-A177-3AD203B41FA5}">
                      <a16:colId xmlns:a16="http://schemas.microsoft.com/office/drawing/2014/main" val="1412855907"/>
                    </a:ext>
                  </a:extLst>
                </a:gridCol>
              </a:tblGrid>
              <a:tr h="1524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737704"/>
                  </a:ext>
                </a:extLst>
              </a:tr>
              <a:tr h="466725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01702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1.390.756.559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112.310.315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516.625.824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73648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40.371.816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50.310.621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9.938.805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17.740.636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74072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51.208.757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58.802.637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7.593.880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21.005.492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70773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88.203.642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91.084.459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2.880.817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25.297.683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06771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73.345.576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81.099.129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7.753.553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37.252.451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03032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73.811.876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78.175.893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4.364.017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32.527.673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61365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87.460.581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93.560.212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6.099.631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34.754.966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14124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136.632.805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138.634.109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2.001.304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74.366.759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32459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76.522.153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78.447.886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1.925.733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30.786.174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623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89.481.987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96.412.967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6.930.980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37.862.748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8440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55.161.435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55.248.053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86.618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10.580.869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05053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91.574.111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97.867.498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6.293.387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30.469.024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85929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138.691.896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139.218.021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526.125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41.497.441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58615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57.019.398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63.343.897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6.324.499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24.354.741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56707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88.025.852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102.644.057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14.618.205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38.836.300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08174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63.983.171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71.940.893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7.957.722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28.634.449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7753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66.951.188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93.966.227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27.015.039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30.658.418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981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0362" y="817540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JUNIO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55479"/>
              </p:ext>
            </p:extLst>
          </p:nvPr>
        </p:nvGraphicFramePr>
        <p:xfrm>
          <a:off x="630362" y="2348881"/>
          <a:ext cx="8013576" cy="3691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810920"/>
            <a:ext cx="72008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761272"/>
              </p:ext>
            </p:extLst>
          </p:nvPr>
        </p:nvGraphicFramePr>
        <p:xfrm>
          <a:off x="611559" y="2420888"/>
          <a:ext cx="7200801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232" y="916622"/>
            <a:ext cx="76328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6489603"/>
              </p:ext>
            </p:extLst>
          </p:nvPr>
        </p:nvGraphicFramePr>
        <p:xfrm>
          <a:off x="611232" y="2708920"/>
          <a:ext cx="763284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585" y="836712"/>
            <a:ext cx="810755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815224"/>
              </p:ext>
            </p:extLst>
          </p:nvPr>
        </p:nvGraphicFramePr>
        <p:xfrm>
          <a:off x="551087" y="2166346"/>
          <a:ext cx="3976209" cy="267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687826"/>
              </p:ext>
            </p:extLst>
          </p:nvPr>
        </p:nvGraphicFramePr>
        <p:xfrm>
          <a:off x="4591745" y="2166345"/>
          <a:ext cx="4033391" cy="267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76001" y="959239"/>
            <a:ext cx="818207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9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841756"/>
              </p:ext>
            </p:extLst>
          </p:nvPr>
        </p:nvGraphicFramePr>
        <p:xfrm>
          <a:off x="487695" y="2153415"/>
          <a:ext cx="4061434" cy="2683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049102"/>
              </p:ext>
            </p:extLst>
          </p:nvPr>
        </p:nvGraphicFramePr>
        <p:xfrm>
          <a:off x="4600365" y="2153415"/>
          <a:ext cx="4055940" cy="267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0485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JUNIO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9358602"/>
              </p:ext>
            </p:extLst>
          </p:nvPr>
        </p:nvGraphicFramePr>
        <p:xfrm>
          <a:off x="610920" y="2348880"/>
          <a:ext cx="7704855" cy="350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4469" y="866703"/>
            <a:ext cx="786024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178" y="1563585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A8D039E-5287-453C-9F2C-42634CF0E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944739"/>
              </p:ext>
            </p:extLst>
          </p:nvPr>
        </p:nvGraphicFramePr>
        <p:xfrm>
          <a:off x="528177" y="1977824"/>
          <a:ext cx="7886699" cy="2902351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3778222215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2308050009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190842378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678942688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456023106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3102027709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3284020885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2284865778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644264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101908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3.747.325.567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3.838.681.544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91.355.977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1.666.409.635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31311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1.439.199.493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1.445.408.965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6.209.472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725.194.914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4515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263.335.813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267.336.979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4.001.166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96.455.844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04655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8.731.921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9.025.225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293.304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4.219.200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26213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326.641.252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418.113.497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91.472.245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246.458.493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33895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5.617.089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15.567.449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9.950.360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13.277.899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63346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136.821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1.022.532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885.711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298.928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60765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22.356.401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97.534.606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75.178.205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22.345.079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3316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36908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873.572.616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780.792.253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-92.780.363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278.583.372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7756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11.728.479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49.625.871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37.897.392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3.179.184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75013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637.496.452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659.122.448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21.625.996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184.153.172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119957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20.402.190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95.131.717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74.729.527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92.243.550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304473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127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9557" y="801086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9557" y="1566168"/>
            <a:ext cx="7987175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29E1C1D-784A-43A6-9044-B3D75C505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105709"/>
              </p:ext>
            </p:extLst>
          </p:nvPr>
        </p:nvGraphicFramePr>
        <p:xfrm>
          <a:off x="509556" y="2025903"/>
          <a:ext cx="7886698" cy="3884259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4110958106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55321910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2470846693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978432039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651320776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010912389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051082885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1999182261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3123064606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488284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329303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76.342.069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2.974.913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40.188.331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66329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16.181.148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538.208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8.140.171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3440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699.733.127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655.652.972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-44.080.155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171.574.970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80022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38.780.119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2.062.637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18.617.268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74979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7.877.868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2.846.440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0370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205.480.937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-78.530.903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97.168.681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83134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132.039.143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-50.001.805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30.676.702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77495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188.297.842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-829.783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8.707.876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10805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4.610.820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878182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45.795.013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47.603.129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1.808.116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20.967.556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2921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44.989.474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2.058.602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19.926.758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34647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2.613.655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1.040.798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900208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73.835.479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42.181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44.659.953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2617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100.491.154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173.380.909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72.889.755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121.237.590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95978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112.416.368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72.290.153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87.952.321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18122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6.275.788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599.602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3.181.498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36871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835.623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1024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29.268.148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92124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1.205.466.660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-15.748.128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556.383.381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792683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15.713.315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3957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375.905.373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6.313.766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200.186.428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29674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76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1.390.756.559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112.310.315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516.625.824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947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9557" y="801086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FET – Covid - 19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9557" y="1566168"/>
            <a:ext cx="7987175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1A432EF-152D-4BB9-B537-9142AE4A5F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65578"/>
              </p:ext>
            </p:extLst>
          </p:nvPr>
        </p:nvGraphicFramePr>
        <p:xfrm>
          <a:off x="509556" y="2030424"/>
          <a:ext cx="7886698" cy="1447156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391372845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864749424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158607794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501852432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995193930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62394654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4259991645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3655456514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446527988"/>
                    </a:ext>
                  </a:extLst>
                </a:gridCol>
              </a:tblGrid>
              <a:tr h="1300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173906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63230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13.558.003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251372"/>
                  </a:ext>
                </a:extLst>
              </a:tr>
              <a:tr h="19572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FET - Covid - 19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13.558.003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58514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27.035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39399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 FET - Covid - 19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27.035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88239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80573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 FET - Covid - 19      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62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0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92057" y="818389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73572" y="1556791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                                                                                                 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0980EFB-3477-4055-BE08-F80E85915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995948"/>
              </p:ext>
            </p:extLst>
          </p:nvPr>
        </p:nvGraphicFramePr>
        <p:xfrm>
          <a:off x="492057" y="1988840"/>
          <a:ext cx="8046004" cy="3238128"/>
        </p:xfrm>
        <a:graphic>
          <a:graphicData uri="http://schemas.openxmlformats.org/drawingml/2006/table">
            <a:tbl>
              <a:tblPr/>
              <a:tblGrid>
                <a:gridCol w="269639">
                  <a:extLst>
                    <a:ext uri="{9D8B030D-6E8A-4147-A177-3AD203B41FA5}">
                      <a16:colId xmlns:a16="http://schemas.microsoft.com/office/drawing/2014/main" val="3654107517"/>
                    </a:ext>
                  </a:extLst>
                </a:gridCol>
                <a:gridCol w="269639">
                  <a:extLst>
                    <a:ext uri="{9D8B030D-6E8A-4147-A177-3AD203B41FA5}">
                      <a16:colId xmlns:a16="http://schemas.microsoft.com/office/drawing/2014/main" val="1841057196"/>
                    </a:ext>
                  </a:extLst>
                </a:gridCol>
                <a:gridCol w="269639">
                  <a:extLst>
                    <a:ext uri="{9D8B030D-6E8A-4147-A177-3AD203B41FA5}">
                      <a16:colId xmlns:a16="http://schemas.microsoft.com/office/drawing/2014/main" val="3999216047"/>
                    </a:ext>
                  </a:extLst>
                </a:gridCol>
                <a:gridCol w="3041518">
                  <a:extLst>
                    <a:ext uri="{9D8B030D-6E8A-4147-A177-3AD203B41FA5}">
                      <a16:colId xmlns:a16="http://schemas.microsoft.com/office/drawing/2014/main" val="4248725379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1012604490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3132785185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1074938984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109817125"/>
                    </a:ext>
                  </a:extLst>
                </a:gridCol>
                <a:gridCol w="657917">
                  <a:extLst>
                    <a:ext uri="{9D8B030D-6E8A-4147-A177-3AD203B41FA5}">
                      <a16:colId xmlns:a16="http://schemas.microsoft.com/office/drawing/2014/main" val="99922938"/>
                    </a:ext>
                  </a:extLst>
                </a:gridCol>
                <a:gridCol w="647132">
                  <a:extLst>
                    <a:ext uri="{9D8B030D-6E8A-4147-A177-3AD203B41FA5}">
                      <a16:colId xmlns:a16="http://schemas.microsoft.com/office/drawing/2014/main" val="310399026"/>
                    </a:ext>
                  </a:extLst>
                </a:gridCol>
              </a:tblGrid>
              <a:tr h="12761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590293"/>
                  </a:ext>
                </a:extLst>
              </a:tr>
              <a:tr h="39080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983704"/>
                  </a:ext>
                </a:extLst>
              </a:tr>
              <a:tr h="1674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76.342.069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2.974.913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40.188.331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103257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36.473.457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36.612.938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139.481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18.323.698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431288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5.461.130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6.907.130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2.710.204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818917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4.670.962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13652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4.670.962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469421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8.044.285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8.046.363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3.462.876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312268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2.019.627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2.027.243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910.013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207221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292.435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169.948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464063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314.726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315.949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128.125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933192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7253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04821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900157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408529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142.931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940880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142.931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3844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12.936.504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62936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12.936.504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420289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12.935.071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40213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318503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1.367.305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021694"/>
                  </a:ext>
                </a:extLst>
              </a:tr>
              <a:tr h="1276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1.367.305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36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729" y="70618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JUNIO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1729" y="1358828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6935030-E968-488C-9588-B0B1134FA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706206"/>
              </p:ext>
            </p:extLst>
          </p:nvPr>
        </p:nvGraphicFramePr>
        <p:xfrm>
          <a:off x="571728" y="1844824"/>
          <a:ext cx="7886701" cy="261656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51777688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1469340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02641404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0639442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4123585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4183973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5059155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689340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7070758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378469263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5951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02415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16.181.148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538.208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8.140.171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3024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8.239.422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8.275.369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4.798.679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4279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1.330.180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3633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1.791.250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5511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7941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176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0140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4077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1.502.062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5500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3995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1.500.000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9256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216.968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8461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85.310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9805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131.658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25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6471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427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4888</TotalTime>
  <Words>8096</Words>
  <Application>Microsoft Office PowerPoint</Application>
  <PresentationFormat>Presentación en pantalla (4:3)</PresentationFormat>
  <Paragraphs>4677</Paragraphs>
  <Slides>33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Andalus</vt:lpstr>
      <vt:lpstr>Arial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JUNIO DE 2021 PARTIDA 05: MINISTERIO DEL INTERIOR Y SEGURIDAD PÚBLICA</vt:lpstr>
      <vt:lpstr>DISTRIBUCIÓN POR SUBTÍTULO DE GASTO Y CÁPITULO MINISTERIO DEL INTERIOR Y SEGURIDAD PÚBLICA</vt:lpstr>
      <vt:lpstr>COMPORTAMIENTO DE LA EJECUCIÓN MENSUAL DE GASTOS A JUNIO PARTIDA 05 MINISTERIO DEL INTERIOR Y SEGURIDAD PÚBLICA</vt:lpstr>
      <vt:lpstr>COMPORTAMIENTO DE LA EJECUCIÓN ACUMULADA DE GASTOS A JUNIO MINISTERIO DEL INTERIOR Y SEGURIDAD PÚBLICA</vt:lpstr>
      <vt:lpstr>EJECUCIÓN ACUMULADA DE GASTOS A JUNIO DE 2021 MINISTERIO DEL INTERIOR Y SEGURIDAD PÚBLICA</vt:lpstr>
      <vt:lpstr>EJECUCIÓN ACUMULADA DE GASTOS A JUNIO DE 2021 PARTIDA 05 RESUMEN POR CAPÍTULOS</vt:lpstr>
      <vt:lpstr>EJECUCIÓN ACUMULADA DE GASTOS A JUNIO DE 2021 PARTIDA 05 RESUMEN FET – Covid - 19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345</cp:revision>
  <cp:lastPrinted>2017-06-20T21:34:02Z</cp:lastPrinted>
  <dcterms:created xsi:type="dcterms:W3CDTF">2016-06-23T13:38:47Z</dcterms:created>
  <dcterms:modified xsi:type="dcterms:W3CDTF">2021-08-08T21:59:23Z</dcterms:modified>
</cp:coreProperties>
</file>