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39" r:id="rId17"/>
    <p:sldId id="322" r:id="rId18"/>
    <p:sldId id="323" r:id="rId19"/>
    <p:sldId id="324" r:id="rId20"/>
    <p:sldId id="325" r:id="rId21"/>
    <p:sldId id="326" r:id="rId22"/>
    <p:sldId id="319" r:id="rId23"/>
    <p:sldId id="332" r:id="rId24"/>
    <p:sldId id="338" r:id="rId25"/>
    <p:sldId id="334" r:id="rId26"/>
    <p:sldId id="331" r:id="rId27"/>
    <p:sldId id="330" r:id="rId28"/>
    <p:sldId id="329" r:id="rId29"/>
    <p:sldId id="328" r:id="rId30"/>
    <p:sldId id="336" r:id="rId31"/>
    <p:sldId id="335" r:id="rId32"/>
    <p:sldId id="337" r:id="rId33"/>
    <p:sldId id="327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0838486068088513"/>
          <c:w val="0.43108060434233941"/>
          <c:h val="0.25723193093425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49-49D1-8127-ABD1DD0ECC16}"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49-49D1-8127-ABD1DD0ECC16}"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49-49D1-8127-ABD1DD0ECC16}"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49-49D1-8127-ABD1DD0ECC16}"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56-4060-824F-7E4C5FAC4EC2}"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50-4E7A-9F6D-0AF1F3DB60D8}"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50-4E7A-9F6D-0AF1F3DB60D8}"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0-4E7A-9F6D-0AF1F3DB60D8}"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50-4E7A-9F6D-0AF1F3DB6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13'!$D$24:$I$24</c:f>
              <c:numCache>
                <c:formatCode>0.0%</c:formatCode>
                <c:ptCount val="6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  <c:pt idx="5">
                  <c:v>0.4801514462924828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9615760"/>
        <c:axId val="399618504"/>
      </c:lineChart>
      <c:catAx>
        <c:axId val="39961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9618504"/>
        <c:crosses val="autoZero"/>
        <c:auto val="1"/>
        <c:lblAlgn val="ctr"/>
        <c:lblOffset val="100"/>
        <c:noMultiLvlLbl val="0"/>
      </c:catAx>
      <c:valAx>
        <c:axId val="399618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96157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0B-425B-9363-CA34B5658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13'!$D$31:$I$31</c:f>
              <c:numCache>
                <c:formatCode>0.0%</c:formatCode>
                <c:ptCount val="6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  <c:pt idx="5">
                  <c:v>8.8656778103983966E-2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9620072"/>
        <c:axId val="399622032"/>
      </c:barChart>
      <c:catAx>
        <c:axId val="399620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9622032"/>
        <c:crosses val="autoZero"/>
        <c:auto val="1"/>
        <c:lblAlgn val="ctr"/>
        <c:lblOffset val="100"/>
        <c:noMultiLvlLbl val="0"/>
      </c:catAx>
      <c:valAx>
        <c:axId val="3996220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962007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0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19016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8474" y="735658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49055"/>
              </p:ext>
            </p:extLst>
          </p:nvPr>
        </p:nvGraphicFramePr>
        <p:xfrm>
          <a:off x="475727" y="1855111"/>
          <a:ext cx="8210795" cy="3998796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2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14.142.061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2.090.906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11.378.953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6874" y="65056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3000" y="130332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3000" y="695101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843904"/>
              </p:ext>
            </p:extLst>
          </p:nvPr>
        </p:nvGraphicFramePr>
        <p:xfrm>
          <a:off x="530870" y="1609438"/>
          <a:ext cx="8155929" cy="4896170"/>
        </p:xfrm>
        <a:graphic>
          <a:graphicData uri="http://schemas.openxmlformats.org/drawingml/2006/table">
            <a:tbl>
              <a:tblPr/>
              <a:tblGrid>
                <a:gridCol w="817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7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59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88" marR="8088" marT="80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163.054.505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43.281.938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22.341.851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6.719.472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2.971.970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6084080,0%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608.408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6084080,0%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83.767.500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44.404.796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83.764.054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44.404.796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463.510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21.043.368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-310.604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6.632.873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1.731.213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1.052.570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4.019.940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15.172.534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11.965.959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625.600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617.292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1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88" marR="8088" marT="80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88" marR="8088" marT="808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6741" y="64992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90" y="132122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712611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07927"/>
              </p:ext>
            </p:extLst>
          </p:nvPr>
        </p:nvGraphicFramePr>
        <p:xfrm>
          <a:off x="536798" y="1607424"/>
          <a:ext cx="8177338" cy="4869075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25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288.270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243.648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41.607.058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41.607.058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29.293.971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11.853.718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450.677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48.352.974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48.352.974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8.186.156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1.773.882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14.461.112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11.705.536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4.382.577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550.239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2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1.086.702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22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1.101.110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5.054.128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266" y="51861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267" y="19102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798" y="589501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2099"/>
              </p:ext>
            </p:extLst>
          </p:nvPr>
        </p:nvGraphicFramePr>
        <p:xfrm>
          <a:off x="533283" y="2396814"/>
          <a:ext cx="8177337" cy="2328331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83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5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9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47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0080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 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088493"/>
              </p:ext>
            </p:extLst>
          </p:nvPr>
        </p:nvGraphicFramePr>
        <p:xfrm>
          <a:off x="518864" y="2404919"/>
          <a:ext cx="8167936" cy="216023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1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9457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587225"/>
              </p:ext>
            </p:extLst>
          </p:nvPr>
        </p:nvGraphicFramePr>
        <p:xfrm>
          <a:off x="518860" y="1701748"/>
          <a:ext cx="8167939" cy="4617343"/>
        </p:xfrm>
        <a:graphic>
          <a:graphicData uri="http://schemas.openxmlformats.org/drawingml/2006/table">
            <a:tbl>
              <a:tblPr/>
              <a:tblGrid>
                <a:gridCol w="81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78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4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1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27.763.999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14.633.237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23.188.933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101.824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11.980.885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556.236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5562360,0%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556.236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5562360,0%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169.888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1591,0%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159.465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1594650,0%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159.465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1594650,0%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5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48.305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483050,0%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46.492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464920,0%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190.581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190.581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972.488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78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972.488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244" y="465313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7925" y="18089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2" y="649183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95126"/>
              </p:ext>
            </p:extLst>
          </p:nvPr>
        </p:nvGraphicFramePr>
        <p:xfrm>
          <a:off x="518862" y="2420334"/>
          <a:ext cx="8167935" cy="203074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6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3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11.537.335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19.267.112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10.093.807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916.899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526.629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0" y="715786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06484"/>
              </p:ext>
            </p:extLst>
          </p:nvPr>
        </p:nvGraphicFramePr>
        <p:xfrm>
          <a:off x="548413" y="2114368"/>
          <a:ext cx="8138389" cy="3042828"/>
        </p:xfrm>
        <a:graphic>
          <a:graphicData uri="http://schemas.openxmlformats.org/drawingml/2006/table">
            <a:tbl>
              <a:tblPr/>
              <a:tblGrid>
                <a:gridCol w="81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1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14.129.883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6.846.119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10.745.352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5.423.922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228.700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040" y="565096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1" y="173178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040" y="76470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50131"/>
              </p:ext>
            </p:extLst>
          </p:nvPr>
        </p:nvGraphicFramePr>
        <p:xfrm>
          <a:off x="492244" y="2171046"/>
          <a:ext cx="8183731" cy="2814956"/>
        </p:xfrm>
        <a:graphic>
          <a:graphicData uri="http://schemas.openxmlformats.org/drawingml/2006/table">
            <a:tbl>
              <a:tblPr/>
              <a:tblGrid>
                <a:gridCol w="81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0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9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04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4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31.436.722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1.026.800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12.920.292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19.012.632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9.949.159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1.976.212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945.449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945.449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958" y="5219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5240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6533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51165"/>
              </p:ext>
            </p:extLst>
          </p:nvPr>
        </p:nvGraphicFramePr>
        <p:xfrm>
          <a:off x="476004" y="1985340"/>
          <a:ext cx="8210795" cy="2665199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2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16.431.802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7.239.429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13.339.849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5.974.310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758.573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2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67544" y="824112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305830"/>
              </p:ext>
            </p:extLst>
          </p:nvPr>
        </p:nvGraphicFramePr>
        <p:xfrm>
          <a:off x="467544" y="1626393"/>
          <a:ext cx="8148280" cy="4389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7585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75688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013954"/>
              </p:ext>
            </p:extLst>
          </p:nvPr>
        </p:nvGraphicFramePr>
        <p:xfrm>
          <a:off x="518862" y="2107759"/>
          <a:ext cx="8167939" cy="3272823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1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4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13.747.765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4.175.860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5.805.963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2.943.829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974.009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1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243348"/>
              </p:ext>
            </p:extLst>
          </p:nvPr>
        </p:nvGraphicFramePr>
        <p:xfrm>
          <a:off x="518864" y="2118793"/>
          <a:ext cx="8167935" cy="269300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6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4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3.568.790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2.549.799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534.067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8992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43631"/>
              </p:ext>
            </p:extLst>
          </p:nvPr>
        </p:nvGraphicFramePr>
        <p:xfrm>
          <a:off x="518866" y="2492896"/>
          <a:ext cx="8167935" cy="1651445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90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3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0131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037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995759"/>
              </p:ext>
            </p:extLst>
          </p:nvPr>
        </p:nvGraphicFramePr>
        <p:xfrm>
          <a:off x="518864" y="2283322"/>
          <a:ext cx="8167935" cy="2589828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6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1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1.193.127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783.029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46371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9351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12494"/>
              </p:ext>
            </p:extLst>
          </p:nvPr>
        </p:nvGraphicFramePr>
        <p:xfrm>
          <a:off x="518864" y="2132856"/>
          <a:ext cx="8167935" cy="309634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5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11.433.392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8.652.423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77884"/>
              </p:ext>
            </p:extLst>
          </p:nvPr>
        </p:nvGraphicFramePr>
        <p:xfrm>
          <a:off x="521447" y="2136766"/>
          <a:ext cx="8165353" cy="2544205"/>
        </p:xfrm>
        <a:graphic>
          <a:graphicData uri="http://schemas.openxmlformats.org/drawingml/2006/table">
            <a:tbl>
              <a:tblPr/>
              <a:tblGrid>
                <a:gridCol w="81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5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2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5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6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77.377.076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41.954.939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53.927.674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19.256.743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2.335.505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12.922.779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46.549.142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31.514.518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30.082.317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-2.859.946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10.845.964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10.845.964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52733"/>
              </p:ext>
            </p:extLst>
          </p:nvPr>
        </p:nvGraphicFramePr>
        <p:xfrm>
          <a:off x="518864" y="2114368"/>
          <a:ext cx="8167935" cy="311483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6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9.709.631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13.449.580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6.720.230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1.520.970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1.520.970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57441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60359"/>
              </p:ext>
            </p:extLst>
          </p:nvPr>
        </p:nvGraphicFramePr>
        <p:xfrm>
          <a:off x="499743" y="1885226"/>
          <a:ext cx="8167936" cy="3776029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3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2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10.987.653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13.185.799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1.367.852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815.676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2.042.550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2.042.550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567" y="50048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5073" y="184469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67680"/>
              </p:ext>
            </p:extLst>
          </p:nvPr>
        </p:nvGraphicFramePr>
        <p:xfrm>
          <a:off x="515073" y="2438537"/>
          <a:ext cx="8171726" cy="2142590"/>
        </p:xfrm>
        <a:graphic>
          <a:graphicData uri="http://schemas.openxmlformats.org/drawingml/2006/table">
            <a:tbl>
              <a:tblPr/>
              <a:tblGrid>
                <a:gridCol w="81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5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9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648.316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237" y="488554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392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0505"/>
              </p:ext>
            </p:extLst>
          </p:nvPr>
        </p:nvGraphicFramePr>
        <p:xfrm>
          <a:off x="525101" y="1979611"/>
          <a:ext cx="8167936" cy="273630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21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9.913.337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5.131.051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6.989.520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6.989.520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3.755.949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498.133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868.172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10159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480840"/>
              </p:ext>
            </p:extLst>
          </p:nvPr>
        </p:nvGraphicFramePr>
        <p:xfrm>
          <a:off x="520238" y="1916832"/>
          <a:ext cx="8147248" cy="411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79715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1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62305"/>
              </p:ext>
            </p:extLst>
          </p:nvPr>
        </p:nvGraphicFramePr>
        <p:xfrm>
          <a:off x="518864" y="2457670"/>
          <a:ext cx="8167935" cy="183542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8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1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5892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91250"/>
              </p:ext>
            </p:extLst>
          </p:nvPr>
        </p:nvGraphicFramePr>
        <p:xfrm>
          <a:off x="518864" y="2185403"/>
          <a:ext cx="8167935" cy="2683756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66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3.428.031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3.335.614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3" y="649524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793" y="130688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291058"/>
              </p:ext>
            </p:extLst>
          </p:nvPr>
        </p:nvGraphicFramePr>
        <p:xfrm>
          <a:off x="517793" y="1595848"/>
          <a:ext cx="8169009" cy="4893000"/>
        </p:xfrm>
        <a:graphic>
          <a:graphicData uri="http://schemas.openxmlformats.org/drawingml/2006/table">
            <a:tbl>
              <a:tblPr/>
              <a:tblGrid>
                <a:gridCol w="81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5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8" marR="9258" marT="9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7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35.071.559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5.461.438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2.944.875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286.826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971.690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125.230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125.230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385.110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234.049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151.061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30.228.654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30.228.654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828.268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23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29.400.386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8" marR="9258" marT="92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683558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112836"/>
              </p:ext>
            </p:extLst>
          </p:nvPr>
        </p:nvGraphicFramePr>
        <p:xfrm>
          <a:off x="466600" y="1609724"/>
          <a:ext cx="8220200" cy="455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6203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80928"/>
              </p:ext>
            </p:extLst>
          </p:nvPr>
        </p:nvGraphicFramePr>
        <p:xfrm>
          <a:off x="606313" y="1930862"/>
          <a:ext cx="7710100" cy="4090425"/>
        </p:xfrm>
        <a:graphic>
          <a:graphicData uri="http://schemas.openxmlformats.org/drawingml/2006/table">
            <a:tbl>
              <a:tblPr/>
              <a:tblGrid>
                <a:gridCol w="89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885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9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831.906.004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75.526.798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399.440.871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227.772.832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12.063.064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119.248.908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110.611.627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52.437.814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45.155.004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163.246.591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81.702.750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241525,0%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-75.259.392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7.199.022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41.607.058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82.075.854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26.783.317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6858" y="675779"/>
            <a:ext cx="80475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643344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6861" y="12806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C17F90A-20E5-4CAE-B52A-678183E57225}"/>
              </a:ext>
            </a:extLst>
          </p:cNvPr>
          <p:cNvGraphicFramePr>
            <a:graphicFrameLocks noGrp="1"/>
          </p:cNvGraphicFramePr>
          <p:nvPr/>
        </p:nvGraphicFramePr>
        <p:xfrm>
          <a:off x="1220105" y="1825627"/>
          <a:ext cx="6703789" cy="4351333"/>
        </p:xfrm>
        <a:graphic>
          <a:graphicData uri="http://schemas.openxmlformats.org/drawingml/2006/table">
            <a:tbl>
              <a:tblPr/>
              <a:tblGrid>
                <a:gridCol w="278281">
                  <a:extLst>
                    <a:ext uri="{9D8B030D-6E8A-4147-A177-3AD203B41FA5}">
                      <a16:colId xmlns:a16="http://schemas.microsoft.com/office/drawing/2014/main" val="1931838473"/>
                    </a:ext>
                  </a:extLst>
                </a:gridCol>
                <a:gridCol w="278281">
                  <a:extLst>
                    <a:ext uri="{9D8B030D-6E8A-4147-A177-3AD203B41FA5}">
                      <a16:colId xmlns:a16="http://schemas.microsoft.com/office/drawing/2014/main" val="4099756174"/>
                    </a:ext>
                  </a:extLst>
                </a:gridCol>
                <a:gridCol w="2496180">
                  <a:extLst>
                    <a:ext uri="{9D8B030D-6E8A-4147-A177-3AD203B41FA5}">
                      <a16:colId xmlns:a16="http://schemas.microsoft.com/office/drawing/2014/main" val="2966265432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2209933290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3198492628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616698428"/>
                    </a:ext>
                  </a:extLst>
                </a:gridCol>
                <a:gridCol w="745793">
                  <a:extLst>
                    <a:ext uri="{9D8B030D-6E8A-4147-A177-3AD203B41FA5}">
                      <a16:colId xmlns:a16="http://schemas.microsoft.com/office/drawing/2014/main" val="1670856160"/>
                    </a:ext>
                  </a:extLst>
                </a:gridCol>
                <a:gridCol w="667875">
                  <a:extLst>
                    <a:ext uri="{9D8B030D-6E8A-4147-A177-3AD203B41FA5}">
                      <a16:colId xmlns:a16="http://schemas.microsoft.com/office/drawing/2014/main" val="4124065165"/>
                    </a:ext>
                  </a:extLst>
                </a:gridCol>
              </a:tblGrid>
              <a:tr h="1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871120"/>
                  </a:ext>
                </a:extLst>
              </a:tr>
              <a:tr h="409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72846"/>
                  </a:ext>
                </a:extLst>
              </a:tr>
              <a:tr h="1753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67.284.368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5.220.867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30.434.410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9718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14.890.836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417"/>
                  </a:ext>
                </a:extLst>
              </a:tr>
              <a:tr h="25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58044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18.041.624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219.050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14.142.061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947586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304.145.059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-4.238.779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163.054.505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48941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175.093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1485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132.698.372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4.213.716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60.921.062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92882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27.763.999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1.083.609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14.633.237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8876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22.030.720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626.235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11.537.335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81492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14.129.883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6.846.119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993808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31.436.722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1.026.800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12.920.292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1858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16.431.802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585.372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7.239.429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093475"/>
                  </a:ext>
                </a:extLst>
              </a:tr>
              <a:tr h="267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13.747.765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97.002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4.175.860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60370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7.157.481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516.094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3.568.790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900897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140.714.503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28.823.057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86.706.666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87754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1.193.127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750915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20.925.387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1.431.169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11.433.392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3874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77.377.076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41.954.939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53.927.674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970479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18.477.906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9.709.631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72099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22.525.902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-15.522.042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10.987.653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548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1.408.232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109.048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648.316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321333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860.737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365.326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74491"/>
                  </a:ext>
                </a:extLst>
              </a:tr>
              <a:tr h="13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894615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81.922.942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-46.909.026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35.071.559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80190"/>
                  </a:ext>
                </a:extLst>
              </a:tr>
              <a:tr h="16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3.428.031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27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6016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49578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62296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42756"/>
              </p:ext>
            </p:extLst>
          </p:nvPr>
        </p:nvGraphicFramePr>
        <p:xfrm>
          <a:off x="467544" y="1785928"/>
          <a:ext cx="8281779" cy="4474230"/>
        </p:xfrm>
        <a:graphic>
          <a:graphicData uri="http://schemas.openxmlformats.org/drawingml/2006/table">
            <a:tbl>
              <a:tblPr/>
              <a:tblGrid>
                <a:gridCol w="82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7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7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4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2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31.523.288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14.890.836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20.510.004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7.917.044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5.227.795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2.833.048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28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1.499.813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4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424.359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93224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98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761635"/>
              </p:ext>
            </p:extLst>
          </p:nvPr>
        </p:nvGraphicFramePr>
        <p:xfrm>
          <a:off x="561321" y="2029968"/>
          <a:ext cx="8210797" cy="390227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7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274.359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1.838.490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172394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744" y="160216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5537" y="638980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32193"/>
              </p:ext>
            </p:extLst>
          </p:nvPr>
        </p:nvGraphicFramePr>
        <p:xfrm>
          <a:off x="395537" y="1930448"/>
          <a:ext cx="8289498" cy="3586785"/>
        </p:xfrm>
        <a:graphic>
          <a:graphicData uri="http://schemas.openxmlformats.org/drawingml/2006/table">
            <a:tbl>
              <a:tblPr/>
              <a:tblGrid>
                <a:gridCol w="83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7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32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4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35.761.080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15.247.946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15.247.946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8.754.083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2.583.945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1.751.485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4246</TotalTime>
  <Words>6025</Words>
  <Application>Microsoft Office PowerPoint</Application>
  <PresentationFormat>Presentación en pantalla (4:3)</PresentationFormat>
  <Paragraphs>3290</Paragraphs>
  <Slides>32</Slides>
  <Notes>27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Calibri</vt:lpstr>
      <vt:lpstr>1_Tema de Office</vt:lpstr>
      <vt:lpstr>Tema de Office</vt:lpstr>
      <vt:lpstr>EJECUCIÓN PRESUPUESTARIA DE GASTOS ACUMULADA AL MES DE JUNIO DE 2021 PARTIDA 13: MINISTERIO DE AGRICULTURA</vt:lpstr>
      <vt:lpstr>COMPORTAMIENTO DE LA EJECUCIÓN ACUMULADA DE GASTOS A JUNIO DE 2021  PARTIDA 13 MINISTERIO DE AGRICULTURA</vt:lpstr>
      <vt:lpstr>COMPORTAMIENTO DE LA EJECUCIÓN ACUMULADA DE GASTOS A JUNIO DE 2021  PARTIDA 13 MINISTERIO DE AGRICULTURA</vt:lpstr>
      <vt:lpstr>COMPORTAMIENTO DE LA EJECUCIÓN ACUMULADA DE GASTOS A JUNIO DE 2021  PARTIDA 13 MINISTERIO DE AGRICULTURA</vt:lpstr>
      <vt:lpstr>EJECUCIÓN ACUMULADA DE GASTOS A JUNIO DE 2021 PARTIDA 13 MINISTERIO DE AGRICULTURA</vt:lpstr>
      <vt:lpstr>EJECUCIÓN ACUMULADA DE GASTOS A JUNIO DE 2021  PARTIDA 13 MINISTERIO DE AGRICULTURA RESUMEN POR CAPÍTULOS</vt:lpstr>
      <vt:lpstr>EJECUCIÓN ACUMULADA DE GASTOS A JUNIO DE 2021  PARTIDA 13. CAPÍTULO 01. PROGRAMA 01:  SUBSECRETARÍA DE AGRICULTURA</vt:lpstr>
      <vt:lpstr>EJECUCIÓN ACUMULADA DE GASTOS A JUNIO DE 2021  PARTIDA 13. CAPÍTULO 01. PROGRAMA 01:  SUBSECRETARÍA DE AGRICULTURA</vt:lpstr>
      <vt:lpstr>EJECUCIÓN ACUMULADA DE GASTOS A JUNIO DE 2021  PARTIDA 13. CAPÍTULO 01. PROGRAMA 02:  INVESTIGACIÓN E INNOVACIÓN TECNOLÓGICA SILVOAGROPECUARIA</vt:lpstr>
      <vt:lpstr>EJECUCIÓN ACUMULADA DE GASTOS A JUNIO DE 2021  PARTIDA 13. CAPÍTULO 02. PROGRAMA 01:  OFICINA DE ESTUDIOS Y POLÍTICAS AGRARIAS</vt:lpstr>
      <vt:lpstr>EJECUCIÓN ACUMULADA DE GASTOS A JUNIO DE 2021  PARTIDA 13. CAPÍTULO 03. PROGRAMA 01:  INSTITUTO DE DESARROLLO AGROPECUARIO</vt:lpstr>
      <vt:lpstr>EJECUCIÓN ACUMULADA DE GASTOS A JUNIO DE 2021  PARTIDA 13. CAPÍTULO 03. PROGRAMA 01:  INSTITUTO DE DESARROLLO AGROPECUARIO</vt:lpstr>
      <vt:lpstr>EJECUCIÓN ACUMULADA DE GASTOS A JUNIO DE 2021  PARTIDA 13. CAPÍTULO 03. PROGRAMA:  INSTITUTO DE DESARROLLO  AGROPECUARIO FET COVID-19</vt:lpstr>
      <vt:lpstr>EJECUCIÓN ACUMULADA DE GASTOS A JUNIO DE 2021  PARTIDA 13. PROGRAMA : SERVICIO AGRÍCOLA Y GANADERO FET COVID-19</vt:lpstr>
      <vt:lpstr>EJECUCIÓN ACUMULADA DE GASTOS A JUNIO DE 2021  PARTIDA 13. CAPÍTULO 04. PROGRAMA 01:  SERVICIO AGRÍCOLA Y GANADERO</vt:lpstr>
      <vt:lpstr>EJECUCIÓN ACUMULADA DE GASTOS A JUNIO DE 2021  PARTIDA 13. CAPÍTULO 04. PROGRAMA 04:  INSPECCIONES EXPORTACIONES SILVOAGROPECUARIAS</vt:lpstr>
      <vt:lpstr>EJECUCIÓN ACUMULADA DE GASTOS A JUNIO DE 2021  PARTIDA 13. CAPÍTULO 04. PROGRAMA 05:  PROGRAMA DESARROLLO GANADERO</vt:lpstr>
      <vt:lpstr>EJECUCIÓN ACUMULADA DE GASTOS A JUNIO DE 2021  PARTIDA 13. CAPÍTULO 04. PROGRAMA 06:  VIGILANCIA Y CONTROL SILVOAGRÍCOLA</vt:lpstr>
      <vt:lpstr>EJECUCIÓN ACUMULADA DE GASTOS A JUNIO DE 2021  PARTIDA 13. CAPÍTULO 04. PROGRAMA 07:  PROGRAMA DE CONTROLES FRONTERIZOS</vt:lpstr>
      <vt:lpstr>EJECUCIÓN ACUMULADA DE GASTOS A JUNIO DE 2021  PARTIDA 13. CAPÍTULO 04. PROGRAMA 08:  PROGRAMA GESTIÓN Y CONSERVACIÓN DE RECURSOS NATURALES RENOVABLES</vt:lpstr>
      <vt:lpstr>EJECUCIÓN ACUMULADA DE GASTOS A JUNIO DE 2021  PARTIDA 13. CAPÍTULO 04. PROGRAMA 09:  LABORATORIOS</vt:lpstr>
      <vt:lpstr>EJECUCIÓN ACUMULADA DE GASTOS A JUNIO DE 2021  PARTIDA 13. PROGRAMA:  MANEJO DEL FUEGO FET COVID-19</vt:lpstr>
      <vt:lpstr>EJECUCIÓN ACUMULADA DE GASTOS A JUNIO DE 2021  PARTIDA 13. PROGRAMA:  GESTIÓN FORESTAL FET COVID-19</vt:lpstr>
      <vt:lpstr>EJECUCIÓN ACUMULADA DE GASTOS A JUNIO DE 2021  PARTIDA 13. CAPÍTULO 05. PROGRAMA 01:  CORPORACIÓN NACIONAL FORESTAL</vt:lpstr>
      <vt:lpstr>EJECUCIÓN ACUMULADA DE GASTOS A JUNIO DE 2021  PARTIDA 13. CAPÍTULO 05. PROGRAMA 03:  PROGRAMA DE MANEJO DEL FUEGO</vt:lpstr>
      <vt:lpstr>EJECUCIÓN ACUMULADA DE GASTOS A JUNIO DE 2021  PARTIDA 13. CAPÍTULO 05. PROGRAMA 04:  ÁREAS SILVESTRES PROTEGIDAS</vt:lpstr>
      <vt:lpstr>EJECUCIÓN ACUMULADA DE GASTOS A JUNIO DE 2021  PARTIDA 13. CAPÍTULO 05. PROGRAMA 05:  GESTIÓN FORESTAL</vt:lpstr>
      <vt:lpstr>EJECUCIÓN ACUMULADA DE GASTOS A JUNIO DE 2021  PARTIDA 13. CAPÍTULO 05. PROGRAMA 06:  PROGRAMA  DE ARBORIZACIÓN URBANA</vt:lpstr>
      <vt:lpstr>EJECUCIÓN ACUMULADA DE GASTOS A JUNIO DE 2021  PARTIDA 13. PROGRAMA:  PROGRAMAS DE EMPLEOS</vt:lpstr>
      <vt:lpstr>EJECUCIÓN ACUMULADA DE GASTOS A JUNIO DE 2021  PARTIDA 13. PROGRAMA:  AREAS SILVESTRES PROTEGIDAS FET COVID-19</vt:lpstr>
      <vt:lpstr>EJECUCIÓN ACUMULADA DE GASTOS A JUNIO DE 2021  PARTIDA 13. PROGRAMA:  COMISIÓN NACIONAL DE RIEGO FET COVID-19</vt:lpstr>
      <vt:lpstr>EJECUCIÓN ACUMULADA DE GASTOS A JUNIO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345</cp:revision>
  <cp:lastPrinted>2019-06-03T14:10:49Z</cp:lastPrinted>
  <dcterms:created xsi:type="dcterms:W3CDTF">2016-06-23T13:38:47Z</dcterms:created>
  <dcterms:modified xsi:type="dcterms:W3CDTF">2021-08-09T20:34:37Z</dcterms:modified>
</cp:coreProperties>
</file>