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3"/>
  </p:notesMasterIdLst>
  <p:handoutMasterIdLst>
    <p:handoutMasterId r:id="rId3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20" r:id="rId15"/>
    <p:sldId id="321" r:id="rId16"/>
    <p:sldId id="322" r:id="rId17"/>
    <p:sldId id="323" r:id="rId18"/>
    <p:sldId id="328" r:id="rId19"/>
    <p:sldId id="334" r:id="rId20"/>
    <p:sldId id="335" r:id="rId21"/>
    <p:sldId id="329" r:id="rId22"/>
    <p:sldId id="333" r:id="rId23"/>
    <p:sldId id="332" r:id="rId24"/>
    <p:sldId id="331" r:id="rId25"/>
    <p:sldId id="330" r:id="rId26"/>
    <p:sldId id="324" r:id="rId27"/>
    <p:sldId id="336" r:id="rId28"/>
    <p:sldId id="325" r:id="rId29"/>
    <p:sldId id="337" r:id="rId30"/>
    <p:sldId id="326" r:id="rId31"/>
    <p:sldId id="319" r:id="rId3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3148372127465258"/>
          <c:y val="8.714595753919578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9075386410032084"/>
          <c:w val="1"/>
          <c:h val="0.37953885972586759"/>
        </c:manualLayout>
      </c:layout>
      <c:pie3DChart>
        <c:varyColors val="1"/>
        <c:ser>
          <c:idx val="0"/>
          <c:order val="0"/>
          <c:tx>
            <c:strRef>
              <c:f>'Partida 12'!$D$64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857-4104-808B-60D3BDE4B8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857-4104-808B-60D3BDE4B8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857-4104-808B-60D3BDE4B8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857-4104-808B-60D3BDE4B8BB}"/>
              </c:ext>
            </c:extLst>
          </c:dPt>
          <c:dLbls>
            <c:dLbl>
              <c:idx val="1"/>
              <c:layout>
                <c:manualLayout>
                  <c:x val="-4.3314327088424288E-2"/>
                  <c:y val="-0.1305279013908494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57-4104-808B-60D3BDE4B8BB}"/>
                </c:ext>
              </c:extLst>
            </c:dLbl>
            <c:dLbl>
              <c:idx val="2"/>
              <c:layout>
                <c:manualLayout>
                  <c:x val="5.5557146265807683E-2"/>
                  <c:y val="4.08032469348639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57-4104-808B-60D3BDE4B8B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12'!$C$65:$C$68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INICIATIVAS DE INVERSIÓN                                                        </c:v>
                </c:pt>
                <c:pt idx="2">
                  <c:v>SALDO FINAL DE CAJA     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12'!$D$65:$D$68</c:f>
              <c:numCache>
                <c:formatCode>#,##0</c:formatCode>
                <c:ptCount val="4"/>
                <c:pt idx="0">
                  <c:v>221642970</c:v>
                </c:pt>
                <c:pt idx="1">
                  <c:v>1966413591</c:v>
                </c:pt>
                <c:pt idx="2">
                  <c:v>215000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57-4104-808B-60D3BDE4B8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330489938757655"/>
          <c:y val="0.70173702245552638"/>
          <c:w val="0.50997878390201212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2019 - 2020</a:t>
            </a:r>
            <a:r>
              <a:rPr lang="es-CL" sz="900" b="1" baseline="0"/>
              <a:t> - 2021</a:t>
            </a:r>
            <a:endParaRPr lang="es-CL" sz="900" b="1"/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'[12.xlsx]Partida 12'!$C$31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12'!$D$31:$O$31</c:f>
              <c:numCache>
                <c:formatCode>0.0%</c:formatCode>
                <c:ptCount val="12"/>
                <c:pt idx="0">
                  <c:v>0.114</c:v>
                </c:pt>
                <c:pt idx="1">
                  <c:v>7.3999999999999996E-2</c:v>
                </c:pt>
                <c:pt idx="2">
                  <c:v>7.1999999999999995E-2</c:v>
                </c:pt>
                <c:pt idx="3">
                  <c:v>7.2999999999999995E-2</c:v>
                </c:pt>
                <c:pt idx="4">
                  <c:v>5.1999999999999998E-2</c:v>
                </c:pt>
                <c:pt idx="5">
                  <c:v>7.6999999999999999E-2</c:v>
                </c:pt>
                <c:pt idx="6">
                  <c:v>8.3000000000000004E-2</c:v>
                </c:pt>
                <c:pt idx="7">
                  <c:v>7.0999999999999994E-2</c:v>
                </c:pt>
                <c:pt idx="8">
                  <c:v>6.3E-2</c:v>
                </c:pt>
                <c:pt idx="9">
                  <c:v>0.10299999999999999</c:v>
                </c:pt>
                <c:pt idx="10">
                  <c:v>8.3000000000000004E-2</c:v>
                </c:pt>
                <c:pt idx="11">
                  <c:v>0.159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C0-4F88-AE19-2681FA97450D}"/>
            </c:ext>
          </c:extLst>
        </c:ser>
        <c:ser>
          <c:idx val="1"/>
          <c:order val="1"/>
          <c:tx>
            <c:strRef>
              <c:f>'[12.xlsx]Partida 12'!$C$32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12'!$D$32:$O$32</c:f>
              <c:numCache>
                <c:formatCode>0.0%</c:formatCode>
                <c:ptCount val="12"/>
                <c:pt idx="0">
                  <c:v>0.115</c:v>
                </c:pt>
                <c:pt idx="1">
                  <c:v>6.5000000000000002E-2</c:v>
                </c:pt>
                <c:pt idx="2">
                  <c:v>8.3000000000000004E-2</c:v>
                </c:pt>
                <c:pt idx="3">
                  <c:v>7.0000000000000007E-2</c:v>
                </c:pt>
                <c:pt idx="4">
                  <c:v>4.4999999999999998E-2</c:v>
                </c:pt>
                <c:pt idx="5">
                  <c:v>8.6999999999999994E-2</c:v>
                </c:pt>
                <c:pt idx="6">
                  <c:v>7.0999999999999994E-2</c:v>
                </c:pt>
                <c:pt idx="7">
                  <c:v>0.06</c:v>
                </c:pt>
                <c:pt idx="8">
                  <c:v>5.0999999999999997E-2</c:v>
                </c:pt>
                <c:pt idx="9">
                  <c:v>7.4999999999999997E-2</c:v>
                </c:pt>
                <c:pt idx="10">
                  <c:v>6.8000000000000005E-2</c:v>
                </c:pt>
                <c:pt idx="11">
                  <c:v>0.129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C0-4F88-AE19-2681FA97450D}"/>
            </c:ext>
          </c:extLst>
        </c:ser>
        <c:ser>
          <c:idx val="2"/>
          <c:order val="2"/>
          <c:tx>
            <c:strRef>
              <c:f>'[12.xlsx]Partida 12'!$C$33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6.6709715669536623E-3"/>
                  <c:y val="-2.59614432421292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6F-44F1-9A10-0FCAB0E5A561}"/>
                </c:ext>
              </c:extLst>
            </c:dLbl>
            <c:dLbl>
              <c:idx val="1"/>
              <c:layout>
                <c:manualLayout>
                  <c:x val="6.1633281972265025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6F-44F1-9A10-0FCAB0E5A561}"/>
                </c:ext>
              </c:extLst>
            </c:dLbl>
            <c:dLbl>
              <c:idx val="2"/>
              <c:layout>
                <c:manualLayout>
                  <c:x val="6.1633281972265025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6F-44F1-9A10-0FCAB0E5A561}"/>
                </c:ext>
              </c:extLst>
            </c:dLbl>
            <c:dLbl>
              <c:idx val="3"/>
              <c:layout>
                <c:manualLayout>
                  <c:x val="6.1633281972265025E-3"/>
                  <c:y val="1.0506105315000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6F-44F1-9A10-0FCAB0E5A561}"/>
                </c:ext>
              </c:extLst>
            </c:dLbl>
            <c:dLbl>
              <c:idx val="4"/>
              <c:layout>
                <c:manualLayout>
                  <c:x val="4.1088854648176684E-3"/>
                  <c:y val="7.0157048781231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6F-44F1-9A10-0FCAB0E5A561}"/>
                </c:ext>
              </c:extLst>
            </c:dLbl>
            <c:dLbl>
              <c:idx val="5"/>
              <c:layout>
                <c:manualLayout>
                  <c:x val="4.1088854648176684E-3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6F-44F1-9A10-0FCAB0E5A561}"/>
                </c:ext>
              </c:extLst>
            </c:dLbl>
            <c:dLbl>
              <c:idx val="6"/>
              <c:layout>
                <c:manualLayout>
                  <c:x val="6.1633281972264271E-3"/>
                  <c:y val="1.7486906188754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6F-44F1-9A10-0FCAB0E5A561}"/>
                </c:ext>
              </c:extLst>
            </c:dLbl>
            <c:dLbl>
              <c:idx val="7"/>
              <c:layout>
                <c:manualLayout>
                  <c:x val="4.1088854648175174E-3"/>
                  <c:y val="1.05061053150003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50-4051-BADD-DF997F62FC9E}"/>
                </c:ext>
              </c:extLst>
            </c:dLbl>
            <c:dLbl>
              <c:idx val="8"/>
              <c:layout>
                <c:manualLayout>
                  <c:x val="-1.5065739330291764E-16"/>
                  <c:y val="1.3996505751877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50-4051-BADD-DF997F62FC9E}"/>
                </c:ext>
              </c:extLst>
            </c:dLbl>
            <c:dLbl>
              <c:idx val="9"/>
              <c:layout>
                <c:manualLayout>
                  <c:x val="0"/>
                  <c:y val="3.52530444124591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50-4051-BADD-DF997F62FC9E}"/>
                </c:ext>
              </c:extLst>
            </c:dLbl>
            <c:dLbl>
              <c:idx val="10"/>
              <c:layout>
                <c:manualLayout>
                  <c:x val="0"/>
                  <c:y val="7.015704878123187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5F-418C-B043-FBF962856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t" anchorCtr="0">
                <a:spAutoFit/>
              </a:bodyPr>
              <a:lstStyle/>
              <a:p>
                <a:pPr algn="ctr">
                  <a:defRPr lang="es-CL"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12'!$D$33:$F$33</c:f>
              <c:numCache>
                <c:formatCode>0.0%</c:formatCode>
                <c:ptCount val="3"/>
                <c:pt idx="0">
                  <c:v>6.9664206993816383E-2</c:v>
                </c:pt>
                <c:pt idx="1">
                  <c:v>6.2158422963842282E-2</c:v>
                </c:pt>
                <c:pt idx="2">
                  <c:v>6.6726144853013605E-2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C0-4F88-AE19-2681FA974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7708496"/>
        <c:axId val="577708104"/>
      </c:barChart>
      <c:catAx>
        <c:axId val="57770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77708104"/>
        <c:crosses val="autoZero"/>
        <c:auto val="1"/>
        <c:lblAlgn val="ctr"/>
        <c:lblOffset val="100"/>
        <c:noMultiLvlLbl val="0"/>
      </c:catAx>
      <c:valAx>
        <c:axId val="57770810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777084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'[12.xlsx]Partida 12'!$C$24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12'!$D$24:$O$24</c:f>
              <c:numCache>
                <c:formatCode>0.0%</c:formatCode>
                <c:ptCount val="12"/>
                <c:pt idx="0">
                  <c:v>0.114</c:v>
                </c:pt>
                <c:pt idx="1">
                  <c:v>0.189</c:v>
                </c:pt>
                <c:pt idx="2">
                  <c:v>0.26</c:v>
                </c:pt>
                <c:pt idx="3">
                  <c:v>0.33300000000000002</c:v>
                </c:pt>
                <c:pt idx="4">
                  <c:v>0.35099999999999998</c:v>
                </c:pt>
                <c:pt idx="5">
                  <c:v>0.42899999999999999</c:v>
                </c:pt>
                <c:pt idx="6">
                  <c:v>0.51</c:v>
                </c:pt>
                <c:pt idx="7">
                  <c:v>0.57599999999999996</c:v>
                </c:pt>
                <c:pt idx="8">
                  <c:v>0.63500000000000001</c:v>
                </c:pt>
                <c:pt idx="9">
                  <c:v>0.73899999999999999</c:v>
                </c:pt>
                <c:pt idx="10">
                  <c:v>0.82099999999999995</c:v>
                </c:pt>
                <c:pt idx="11">
                  <c:v>0.99099999999999999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BB-4D09-9DC4-91BF91026CD8}"/>
            </c:ext>
          </c:extLst>
        </c:ser>
        <c:ser>
          <c:idx val="1"/>
          <c:order val="1"/>
          <c:tx>
            <c:strRef>
              <c:f>'[12.xlsx]Partida 12'!$C$25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12'!$D$25:$O$25</c:f>
              <c:numCache>
                <c:formatCode>0.0%</c:formatCode>
                <c:ptCount val="12"/>
                <c:pt idx="0">
                  <c:v>0.115</c:v>
                </c:pt>
                <c:pt idx="1">
                  <c:v>0.18</c:v>
                </c:pt>
                <c:pt idx="2">
                  <c:v>0.255</c:v>
                </c:pt>
                <c:pt idx="3">
                  <c:v>0.32300000000000001</c:v>
                </c:pt>
                <c:pt idx="4">
                  <c:v>0.35399999999999998</c:v>
                </c:pt>
                <c:pt idx="5">
                  <c:v>0.441</c:v>
                </c:pt>
                <c:pt idx="6">
                  <c:v>0.51200000000000001</c:v>
                </c:pt>
                <c:pt idx="7">
                  <c:v>0.56999999999999995</c:v>
                </c:pt>
                <c:pt idx="8">
                  <c:v>0.62</c:v>
                </c:pt>
                <c:pt idx="9">
                  <c:v>0.69199999999999995</c:v>
                </c:pt>
                <c:pt idx="10">
                  <c:v>0.76700000000000002</c:v>
                </c:pt>
                <c:pt idx="11">
                  <c:v>0.98599999999999999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BB-4D09-9DC4-91BF91026CD8}"/>
            </c:ext>
          </c:extLst>
        </c:ser>
        <c:ser>
          <c:idx val="2"/>
          <c:order val="2"/>
          <c:tx>
            <c:strRef>
              <c:f>'[12.xlsx]Partida 12'!$C$26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383177570093476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81-4EFE-9455-14ED797AA745}"/>
                </c:ext>
              </c:extLst>
            </c:dLbl>
            <c:dLbl>
              <c:idx val="1"/>
              <c:layout>
                <c:manualLayout>
                  <c:x val="-3.7383177570093497E-2"/>
                  <c:y val="2.449693113248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81-4EFE-9455-14ED797AA745}"/>
                </c:ext>
              </c:extLst>
            </c:dLbl>
            <c:dLbl>
              <c:idx val="2"/>
              <c:layout>
                <c:manualLayout>
                  <c:x val="-4.3613707165109032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81-4EFE-9455-14ED797AA745}"/>
                </c:ext>
              </c:extLst>
            </c:dLbl>
            <c:dLbl>
              <c:idx val="3"/>
              <c:layout>
                <c:manualLayout>
                  <c:x val="-4.5690550363447636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81-4EFE-9455-14ED797AA745}"/>
                </c:ext>
              </c:extLst>
            </c:dLbl>
            <c:dLbl>
              <c:idx val="4"/>
              <c:layout>
                <c:manualLayout>
                  <c:x val="-4.3613707165109108E-2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81-4EFE-9455-14ED797AA745}"/>
                </c:ext>
              </c:extLst>
            </c:dLbl>
            <c:dLbl>
              <c:idx val="5"/>
              <c:layout>
                <c:manualLayout>
                  <c:x val="-3.1152647975077958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81-4EFE-9455-14ED797AA745}"/>
                </c:ext>
              </c:extLst>
            </c:dLbl>
            <c:dLbl>
              <c:idx val="6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C4-4A52-A04F-6EC6B7634D69}"/>
                </c:ext>
              </c:extLst>
            </c:dLbl>
            <c:dLbl>
              <c:idx val="7"/>
              <c:layout>
                <c:manualLayout>
                  <c:x val="-4.3613707165109108E-2"/>
                  <c:y val="2.4496931132485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C4-4A52-A04F-6EC6B7634D69}"/>
                </c:ext>
              </c:extLst>
            </c:dLbl>
            <c:dLbl>
              <c:idx val="8"/>
              <c:layout>
                <c:manualLayout>
                  <c:x val="-3.7383177570093608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C4-4A52-A04F-6EC6B7634D69}"/>
                </c:ext>
              </c:extLst>
            </c:dLbl>
            <c:dLbl>
              <c:idx val="9"/>
              <c:layout>
                <c:manualLayout>
                  <c:x val="-3.1152647975077882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C4-4A52-A04F-6EC6B7634D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'[12.xlsx]Partida 12'!$D$23:$O$23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'[12.xlsx]Partida 12'!$D$26:$F$26</c:f>
              <c:numCache>
                <c:formatCode>0.0%</c:formatCode>
                <c:ptCount val="3"/>
                <c:pt idx="0">
                  <c:v>6.9664206993816383E-2</c:v>
                </c:pt>
                <c:pt idx="1">
                  <c:v>0.13178777054440402</c:v>
                </c:pt>
                <c:pt idx="2">
                  <c:v>0.19851391539741761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BB-4D09-9DC4-91BF91026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7822960"/>
        <c:axId val="577822568"/>
      </c:lineChart>
      <c:catAx>
        <c:axId val="57782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77822568"/>
        <c:crosses val="autoZero"/>
        <c:auto val="1"/>
        <c:lblAlgn val="ctr"/>
        <c:lblOffset val="100"/>
        <c:noMultiLvlLbl val="0"/>
      </c:catAx>
      <c:valAx>
        <c:axId val="5778225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778229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781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124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9874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14428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12848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35171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34602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68304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6910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76655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MARZO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3221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540153"/>
              </p:ext>
            </p:extLst>
          </p:nvPr>
        </p:nvGraphicFramePr>
        <p:xfrm>
          <a:off x="474241" y="1844824"/>
          <a:ext cx="8210795" cy="3744414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37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8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2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28.365.542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-19.760.639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5.241.430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10.502.510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10.502.510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2.712.387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539.491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533.626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202.520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107.372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5.306.607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-19.754.774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25.061.381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5.306.607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-19.754.774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11.904.427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472.311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480.008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480.008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11.424.419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11.424.419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350.991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176546,2%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176546,2%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3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2" y="8196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351080"/>
              </p:ext>
            </p:extLst>
          </p:nvPr>
        </p:nvGraphicFramePr>
        <p:xfrm>
          <a:off x="476004" y="2010467"/>
          <a:ext cx="8210796" cy="3830432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71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2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2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157.619.085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-100.704.518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46.112.420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15.640.480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15.640.480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3.902.919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1.032.722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1.029.151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209.872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298.988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298.988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-100.700.947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140.801.596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140.801.596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18.778.382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464.423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464.423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140.337.173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140.337.173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18.778.382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2288737,3%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22.887.373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2288737,3%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7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92988" y="845416"/>
            <a:ext cx="80877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456485"/>
              </p:ext>
            </p:extLst>
          </p:nvPr>
        </p:nvGraphicFramePr>
        <p:xfrm>
          <a:off x="590867" y="1749150"/>
          <a:ext cx="8089821" cy="4547271"/>
        </p:xfrm>
        <a:graphic>
          <a:graphicData uri="http://schemas.openxmlformats.org/drawingml/2006/table">
            <a:tbl>
              <a:tblPr/>
              <a:tblGrid>
                <a:gridCol w="810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4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8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04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00" marR="8400" marT="8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00" marR="8400" marT="8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1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3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1.253.955.032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-463.826.670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308.270.801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101.650.511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101.650.511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26.965.991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7.222.002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7.201.209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-20.793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1.381.750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908.124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119,8%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758.214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42.419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865.705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Tránsito con Sobrepeso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891.722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9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1.930.914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3.898.492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1.967.578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1.462.761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424.613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424.613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36.557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1.406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1.513.300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2.884.726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1.371.426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1.354.340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52.251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121.953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69.702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67.514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365.363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427.637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62.274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380.805.877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-380.805.877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1.224.421.462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1.139.453.884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-84.967.578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198.441.247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4.731.644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4.731.644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247.140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1.219.689.818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1.134.722.240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-84.967.578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198.194.107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79.095,7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79.095.719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79.095,7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09462" y="755224"/>
            <a:ext cx="81773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69601"/>
              </p:ext>
            </p:extLst>
          </p:nvPr>
        </p:nvGraphicFramePr>
        <p:xfrm>
          <a:off x="509462" y="1975014"/>
          <a:ext cx="8177337" cy="3872548"/>
        </p:xfrm>
        <a:graphic>
          <a:graphicData uri="http://schemas.openxmlformats.org/drawingml/2006/table">
            <a:tbl>
              <a:tblPr/>
              <a:tblGrid>
                <a:gridCol w="81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2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2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6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11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8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85.099.471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-10.509.611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22.564.351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7.916.733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7.916.733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1.941.312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601.007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2.855.364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-10.507.533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73.670.723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15.055.911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73.283.841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73.507.706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14.994.894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5.430,4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1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5.430.408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5.430,4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1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362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176512"/>
              </p:ext>
            </p:extLst>
          </p:nvPr>
        </p:nvGraphicFramePr>
        <p:xfrm>
          <a:off x="518865" y="1735285"/>
          <a:ext cx="8167935" cy="3935737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58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68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8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-46.831.588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30.571.696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5.839.459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5.839.459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1.459.784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46.830.346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-46.830.346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60.144.148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18.457.428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1.185.335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1.270.085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84.750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58.958.813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58.874.063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-84.750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18.426.848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1059024,6%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10.590.246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1059024,6%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8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96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760094"/>
              </p:ext>
            </p:extLst>
          </p:nvPr>
        </p:nvGraphicFramePr>
        <p:xfrm>
          <a:off x="518863" y="1903681"/>
          <a:ext cx="8167936" cy="3867725"/>
        </p:xfrm>
        <a:graphic>
          <a:graphicData uri="http://schemas.openxmlformats.org/drawingml/2006/table">
            <a:tbl>
              <a:tblPr/>
              <a:tblGrid>
                <a:gridCol w="81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5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3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5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64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6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8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5.200.191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1.393.255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4.740.470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4.740.470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1.136.019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208.922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34.028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117.261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117.261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8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204.414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104.571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616926"/>
              </p:ext>
            </p:extLst>
          </p:nvPr>
        </p:nvGraphicFramePr>
        <p:xfrm>
          <a:off x="518865" y="1988850"/>
          <a:ext cx="7996486" cy="3744405"/>
        </p:xfrm>
        <a:graphic>
          <a:graphicData uri="http://schemas.openxmlformats.org/drawingml/2006/table">
            <a:tbl>
              <a:tblPr/>
              <a:tblGrid>
                <a:gridCol w="80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1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1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1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1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11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4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37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0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149.368.743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-104.546.568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43.512.242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6.378.749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6.378.749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1.212.334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773.148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770.475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148.916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-104.543.895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21.867.716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142.048.072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21.867.716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2027510,9%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20.275.109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2027510,9%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980" y="168085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3537" y="728769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 ADMINISTRACIÓN Y EJECUCIÓN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OBRAS PÚBLICAS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824337"/>
              </p:ext>
            </p:extLst>
          </p:nvPr>
        </p:nvGraphicFramePr>
        <p:xfrm>
          <a:off x="592988" y="2395194"/>
          <a:ext cx="7886701" cy="2257941"/>
        </p:xfrm>
        <a:graphic>
          <a:graphicData uri="http://schemas.openxmlformats.org/drawingml/2006/table">
            <a:tbl>
              <a:tblPr/>
              <a:tblGrid>
                <a:gridCol w="790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4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1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75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76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5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6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485.667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485.667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71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41322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4712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ARQUITECTURA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160955"/>
              </p:ext>
            </p:extLst>
          </p:nvPr>
        </p:nvGraphicFramePr>
        <p:xfrm>
          <a:off x="592985" y="2420888"/>
          <a:ext cx="8019691" cy="2047003"/>
        </p:xfrm>
        <a:graphic>
          <a:graphicData uri="http://schemas.openxmlformats.org/drawingml/2006/table">
            <a:tbl>
              <a:tblPr/>
              <a:tblGrid>
                <a:gridCol w="803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4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4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95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75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0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2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5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06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HIDRAULICAS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657046"/>
              </p:ext>
            </p:extLst>
          </p:nvPr>
        </p:nvGraphicFramePr>
        <p:xfrm>
          <a:off x="592988" y="2077219"/>
          <a:ext cx="8019690" cy="3168360"/>
        </p:xfrm>
        <a:graphic>
          <a:graphicData uri="http://schemas.openxmlformats.org/drawingml/2006/table">
            <a:tbl>
              <a:tblPr/>
              <a:tblGrid>
                <a:gridCol w="803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4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4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95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04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9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2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1.486.245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98.323.696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98.323.696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1.486.245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4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97.374.064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97.374.064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1.486.245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19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229802"/>
              </p:ext>
            </p:extLst>
          </p:nvPr>
        </p:nvGraphicFramePr>
        <p:xfrm>
          <a:off x="528176" y="1607343"/>
          <a:ext cx="8078247" cy="440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VIALIDAD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064517"/>
              </p:ext>
            </p:extLst>
          </p:nvPr>
        </p:nvGraphicFramePr>
        <p:xfrm>
          <a:off x="518860" y="2130862"/>
          <a:ext cx="8093815" cy="3237611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52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7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6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463.485.793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463.485.793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3.644.017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7.832.350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449.233.358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449.233.358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3.620.579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449.181.733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449.181.733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3.620.579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98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OBRAS PORTUARIAS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502658"/>
              </p:ext>
            </p:extLst>
          </p:nvPr>
        </p:nvGraphicFramePr>
        <p:xfrm>
          <a:off x="518860" y="2348880"/>
          <a:ext cx="8093815" cy="2592290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94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5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10.513.118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10.513.118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299.702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484.797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484.797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58.126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299.702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9.951.577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299.702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133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8455" y="52292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AEROPUERTOS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664942"/>
              </p:ext>
            </p:extLst>
          </p:nvPr>
        </p:nvGraphicFramePr>
        <p:xfrm>
          <a:off x="518863" y="2092154"/>
          <a:ext cx="8093813" cy="2759529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63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8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7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46.834.643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46.834.643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592.614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483.509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483.509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46.279.674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589.085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1.774.958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1.774.958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44.504.716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44.504.716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589.085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58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0" y="518574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DIRECCIÓN DE PLANEAMIENTO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147945"/>
              </p:ext>
            </p:extLst>
          </p:nvPr>
        </p:nvGraphicFramePr>
        <p:xfrm>
          <a:off x="518860" y="2217436"/>
          <a:ext cx="8093816" cy="2428756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40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9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2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338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157192"/>
            <a:ext cx="7906650" cy="24155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523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PROGRAMA: AGUA POTABLE RURAL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202809"/>
              </p:ext>
            </p:extLst>
          </p:nvPr>
        </p:nvGraphicFramePr>
        <p:xfrm>
          <a:off x="518864" y="2276872"/>
          <a:ext cx="8093815" cy="2376264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22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67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8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1.814.352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1.814.352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2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1.814.352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216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414420"/>
              </p:ext>
            </p:extLst>
          </p:nvPr>
        </p:nvGraphicFramePr>
        <p:xfrm>
          <a:off x="476001" y="1872367"/>
          <a:ext cx="8210802" cy="4338680"/>
        </p:xfrm>
        <a:graphic>
          <a:graphicData uri="http://schemas.openxmlformats.org/drawingml/2006/table">
            <a:tbl>
              <a:tblPr/>
              <a:tblGrid>
                <a:gridCol w="830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38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0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0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3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6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4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6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797.667.151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-26.054.623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186.712.951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11.736.865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11.736.865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2.913.137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184.961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Concesiones 2020-2022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109.051.279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390.696.463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64.305.023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307.696.463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390.696.463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64.305.023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95.580.100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95.580.100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- I.V.A. Concesiones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95.580.100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23.591.205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2359120,5%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511039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1" y="191683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66840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PROGRAMA: DIRECCIÓN GENERAL DE CONCESIONES DE OBRAS PÚBLICAS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750280"/>
              </p:ext>
            </p:extLst>
          </p:nvPr>
        </p:nvGraphicFramePr>
        <p:xfrm>
          <a:off x="476001" y="2630691"/>
          <a:ext cx="8056439" cy="1779616"/>
        </p:xfrm>
        <a:graphic>
          <a:graphicData uri="http://schemas.openxmlformats.org/drawingml/2006/table">
            <a:tbl>
              <a:tblPr/>
              <a:tblGrid>
                <a:gridCol w="814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3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44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4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4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9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13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9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7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455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6002" y="138415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161811"/>
              </p:ext>
            </p:extLst>
          </p:nvPr>
        </p:nvGraphicFramePr>
        <p:xfrm>
          <a:off x="476004" y="1695061"/>
          <a:ext cx="8210795" cy="4515978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2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3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1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20.967.589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-10.124.012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6.208.865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14.174.761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14.174.761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3.569.600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1.146.295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1.142.682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117.150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Aguas para Zonas Aridas y Semiáridas de América Latina y el Caribe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275.828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211.410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5.224.853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431.123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1.606.458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3.618.395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193776,8%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1.937.768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193776,8%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56131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3720" y="165371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13625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PROGRAMA: DIRECCIÓN GENERAL DE AGUAS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049335"/>
              </p:ext>
            </p:extLst>
          </p:nvPr>
        </p:nvGraphicFramePr>
        <p:xfrm>
          <a:off x="433722" y="2303070"/>
          <a:ext cx="8253076" cy="2566087"/>
        </p:xfrm>
        <a:graphic>
          <a:graphicData uri="http://schemas.openxmlformats.org/drawingml/2006/table">
            <a:tbl>
              <a:tblPr/>
              <a:tblGrid>
                <a:gridCol w="82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7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6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6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6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4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18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5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8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9.813.981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4.934.815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4.879.166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05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755224"/>
            <a:ext cx="80938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536927"/>
              </p:ext>
            </p:extLst>
          </p:nvPr>
        </p:nvGraphicFramePr>
        <p:xfrm>
          <a:off x="476001" y="2074929"/>
          <a:ext cx="8093813" cy="3543085"/>
        </p:xfrm>
        <a:graphic>
          <a:graphicData uri="http://schemas.openxmlformats.org/drawingml/2006/table">
            <a:tbl>
              <a:tblPr/>
              <a:tblGrid>
                <a:gridCol w="81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8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86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0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497.689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1.733.101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1.733.101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426.681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885212"/>
              </p:ext>
            </p:extLst>
          </p:nvPr>
        </p:nvGraphicFramePr>
        <p:xfrm>
          <a:off x="417237" y="1609724"/>
          <a:ext cx="8210798" cy="4483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0510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46121"/>
              </p:ext>
            </p:extLst>
          </p:nvPr>
        </p:nvGraphicFramePr>
        <p:xfrm>
          <a:off x="510511" y="2114368"/>
          <a:ext cx="8167935" cy="3444502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40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0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0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3.316.412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7.863.299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1.867.382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3.754.050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396.937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105209,3%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105209,3%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388225"/>
              </p:ext>
            </p:extLst>
          </p:nvPr>
        </p:nvGraphicFramePr>
        <p:xfrm>
          <a:off x="466600" y="1614486"/>
          <a:ext cx="8210798" cy="4406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123148"/>
              </p:ext>
            </p:extLst>
          </p:nvPr>
        </p:nvGraphicFramePr>
        <p:xfrm>
          <a:off x="606313" y="2077112"/>
          <a:ext cx="7638095" cy="3678574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3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80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84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3.402.938.200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3.388.976.907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-13.961.293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672.759.075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221.642.970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230.441.450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8.798.480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56.536.508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21.619.257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22.516.668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1.789.027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7.371.666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19.209.346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11.837.680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788.868.012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5.306.607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-783.561.405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1.966.413.591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2.714.436.955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748.023.364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345.728.049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393.501.528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95.580.100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728.902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167.560.542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22988,1%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84797" y="6382869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413093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AE9E4FE-DBAE-4D22-BB47-7FD478840ECA}"/>
              </a:ext>
            </a:extLst>
          </p:cNvPr>
          <p:cNvGraphicFramePr>
            <a:graphicFrameLocks noGrp="1"/>
          </p:cNvGraphicFramePr>
          <p:nvPr/>
        </p:nvGraphicFramePr>
        <p:xfrm>
          <a:off x="1104281" y="1821043"/>
          <a:ext cx="6935438" cy="4360503"/>
        </p:xfrm>
        <a:graphic>
          <a:graphicData uri="http://schemas.openxmlformats.org/drawingml/2006/table">
            <a:tbl>
              <a:tblPr/>
              <a:tblGrid>
                <a:gridCol w="282848">
                  <a:extLst>
                    <a:ext uri="{9D8B030D-6E8A-4147-A177-3AD203B41FA5}">
                      <a16:colId xmlns:a16="http://schemas.microsoft.com/office/drawing/2014/main" val="3426773989"/>
                    </a:ext>
                  </a:extLst>
                </a:gridCol>
                <a:gridCol w="282848">
                  <a:extLst>
                    <a:ext uri="{9D8B030D-6E8A-4147-A177-3AD203B41FA5}">
                      <a16:colId xmlns:a16="http://schemas.microsoft.com/office/drawing/2014/main" val="811363024"/>
                    </a:ext>
                  </a:extLst>
                </a:gridCol>
                <a:gridCol w="2658774">
                  <a:extLst>
                    <a:ext uri="{9D8B030D-6E8A-4147-A177-3AD203B41FA5}">
                      <a16:colId xmlns:a16="http://schemas.microsoft.com/office/drawing/2014/main" val="2171789995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3532248394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2044762380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3031282445"/>
                    </a:ext>
                  </a:extLst>
                </a:gridCol>
                <a:gridCol w="758033">
                  <a:extLst>
                    <a:ext uri="{9D8B030D-6E8A-4147-A177-3AD203B41FA5}">
                      <a16:colId xmlns:a16="http://schemas.microsoft.com/office/drawing/2014/main" val="3100264434"/>
                    </a:ext>
                  </a:extLst>
                </a:gridCol>
                <a:gridCol w="678836">
                  <a:extLst>
                    <a:ext uri="{9D8B030D-6E8A-4147-A177-3AD203B41FA5}">
                      <a16:colId xmlns:a16="http://schemas.microsoft.com/office/drawing/2014/main" val="3067636427"/>
                    </a:ext>
                  </a:extLst>
                </a:gridCol>
              </a:tblGrid>
              <a:tr h="1357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5" marR="8485" marT="8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418618"/>
                  </a:ext>
                </a:extLst>
              </a:tr>
              <a:tr h="415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874198"/>
                  </a:ext>
                </a:extLst>
              </a:tr>
              <a:tr h="157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22.500.644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5.367.524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386570"/>
                  </a:ext>
                </a:extLst>
              </a:tr>
              <a:tr h="157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4.002.416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288895"/>
                  </a:ext>
                </a:extLst>
              </a:tr>
              <a:tr h="157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2.510.702.222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1.764.204.308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-746.497.914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462.708.386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50537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18.128.540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-137.571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5.042.191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442601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48.126.181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28.365.542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-19.760.639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5.241.430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856013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258.323.603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157.619.085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-100.704.518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46.112.420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269672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1.717.781.702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1.253.955.032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-463.826.670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308.270.801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84378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95.609.082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85.099.471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-10.509.611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22.564.351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858602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113.299.292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66.467.704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-46.831.588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30.571.696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747499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5.380.940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5.200.191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1.393.255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28768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Agual Potable Rural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253.915.311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149.368.743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-104.546.568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43.512.242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519061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y Ejecución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485.667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485.667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930043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Arquitectura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5.793.482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144299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Hidráulicas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100.700.947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1.486.245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738072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463.485.793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463.485.793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3.644.017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802462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Obras Portuarias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10.513.118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10.513.118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299.702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292532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Aeropuertos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46.834.643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46.834.643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592.614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970188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Planeamiento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186.033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526803"/>
                  </a:ext>
                </a:extLst>
              </a:tr>
              <a:tr h="135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Agua Potable Rural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104.543.895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1.814.352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89693"/>
                  </a:ext>
                </a:extLst>
              </a:tr>
              <a:tr h="23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823.721.774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797.667.151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-26.054.623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186.712.951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44689"/>
                  </a:ext>
                </a:extLst>
              </a:tr>
              <a:tr h="237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OOPP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26.051.279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26.051.279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27949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31.091.601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20.967.589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-10.124.012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6.208.865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628661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Aguas FET COVID-19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10.120.399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106.386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084899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2.201.224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497.689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035977"/>
                  </a:ext>
                </a:extLst>
              </a:tr>
              <a:tr h="16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SERVICIOS SANITARIOS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11.835.878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3.316.412 </a:t>
                      </a:r>
                    </a:p>
                  </a:txBody>
                  <a:tcPr marL="8485" marR="8485" marT="8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485" marR="8485" marT="8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232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311436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109772"/>
              </p:ext>
            </p:extLst>
          </p:nvPr>
        </p:nvGraphicFramePr>
        <p:xfrm>
          <a:off x="405026" y="2132858"/>
          <a:ext cx="8210793" cy="3960437"/>
        </p:xfrm>
        <a:graphic>
          <a:graphicData uri="http://schemas.openxmlformats.org/drawingml/2006/table">
            <a:tbl>
              <a:tblPr/>
              <a:tblGrid>
                <a:gridCol w="889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80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4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7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23.385.501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22.500.644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5.367.524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16.533.647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4.002.416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4.001.834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646.893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1.242.261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54157,6%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03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PROGRAMA: SECRETARÍA Y ADMINISTRACIÓN GENERAL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612053"/>
              </p:ext>
            </p:extLst>
          </p:nvPr>
        </p:nvGraphicFramePr>
        <p:xfrm>
          <a:off x="405023" y="2420888"/>
          <a:ext cx="8210798" cy="2592287"/>
        </p:xfrm>
        <a:graphic>
          <a:graphicData uri="http://schemas.openxmlformats.org/drawingml/2006/table">
            <a:tbl>
              <a:tblPr/>
              <a:tblGrid>
                <a:gridCol w="889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4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6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98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1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9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884.857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793.988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35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2" y="70240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564266"/>
              </p:ext>
            </p:extLst>
          </p:nvPr>
        </p:nvGraphicFramePr>
        <p:xfrm>
          <a:off x="589592" y="1984014"/>
          <a:ext cx="8182527" cy="4100998"/>
        </p:xfrm>
        <a:graphic>
          <a:graphicData uri="http://schemas.openxmlformats.org/drawingml/2006/table">
            <a:tbl>
              <a:tblPr/>
              <a:tblGrid>
                <a:gridCol w="819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7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49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8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6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18.266.111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18.128.540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-137.571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5.042.191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16.932.385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16.932.385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4.420.873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791.897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791.897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108.158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233.567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233.567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85.251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168.422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180.749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-180.749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24378,5%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243.785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24378,5%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5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4024</TotalTime>
  <Words>5849</Words>
  <Application>Microsoft Office PowerPoint</Application>
  <PresentationFormat>Presentación en pantalla (4:3)</PresentationFormat>
  <Paragraphs>3334</Paragraphs>
  <Slides>30</Slides>
  <Notes>24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Arial</vt:lpstr>
      <vt:lpstr>Calibri</vt:lpstr>
      <vt:lpstr>1_Tema de Office</vt:lpstr>
      <vt:lpstr>Tema de Office</vt:lpstr>
      <vt:lpstr>EJECUCIÓN PRESUPUESTARIA DE GASTOS ACUMULADA AL MES DE MARZO DE 2021 PARTIDA 12: MINISTERIO DE OBRAS PÚBLICAS</vt:lpstr>
      <vt:lpstr>EJECUCIÓN ACUMULADA DE GASTOS A MARZO DE 2021  PARTIDA 12 MINISTERIO DE OBRAS PÚBLICAS</vt:lpstr>
      <vt:lpstr>EJECUCIÓN ACUMULADA DE GASTOS A MARZO DE 2021  PARTIDA 12 MINISTERIO DE OBRAS PÚBLICAS</vt:lpstr>
      <vt:lpstr>EJECUCIÓN ACUMULADA DE GASTOS A MARZO DE 2021  PARTIDA 12 MINISTERIO DE OBRAS PÚBLICAS</vt:lpstr>
      <vt:lpstr>EJECUCIÓN ACUMULADA DE GASTOS A MARZO DE 2021  PARTIDA 12 MINISTERIO DE OBRAS PÚBLICAS</vt:lpstr>
      <vt:lpstr>EJECUCIÓN ACUMULADA DE GASTOS A MARZO DE 2021  PARTIDA 12 MINISTERIO DE OBRAS PÚBLICAS RESUMEN POR CAPÍTULOS</vt:lpstr>
      <vt:lpstr>EJECUCIÓN ACUMULADA DE GASTOS A MARZO DE 2021  PARTIDA 12. CAPÍTULO 01. PROGRAMA 01: SECRETARÍA Y ADMINISTRACIÓN GENERAL</vt:lpstr>
      <vt:lpstr>EJECUCIÓN ACUMULADA DE GASTOS A MARZO DE 2021  PARTIDA 12. CAPÍTULO 01. PROGRAMA: SECRETARÍA Y ADMINISTRACIÓN GENERAL FET COVID-19</vt:lpstr>
      <vt:lpstr>EJECUCIÓN ACUMULADA DE GASTOS A MARZO DE 2021  PARTIDA 12. CAPÍTULO 02. PROGRAMA 01: ADMINISTRACIÓN Y EJECUCIÓN DE OBRAS PÚBLICAS</vt:lpstr>
      <vt:lpstr>EJECUCIÓN ACUMULADA DE GASTOS A MARZO DE 2021  PARTIDA 12. CAPÍTULO 02. PROGRAMA 02: DIRECCIÓN DE ARQUITECTURA</vt:lpstr>
      <vt:lpstr>EJECUCIÓN ACUMULADA DE GASTOS A MARZO DE 2021  PARTIDA 12. CAPÍTULO 02. PROGRAMA 03: DIRECCIÓN DE OBRAS HIDRÁULICAS</vt:lpstr>
      <vt:lpstr>EJECUCIÓN ACUMULADA DE GASTOS A MARZO DE 2021  PARTIDA 12. CAPÍTULO 02. PROGRAMA 04: DIRECCIÓN DE VIALIDAD</vt:lpstr>
      <vt:lpstr>EJECUCIÓN ACUMULADA DE GASTOS A MARZO DE 2021  PARTIDA 12. CAPÍTULO 02. PROGRAMA 06: DIRECCIÓN DE OBRAS PORTUARIAS</vt:lpstr>
      <vt:lpstr>EJECUCIÓN ACUMULADA DE GASTOS A MARZO DE 2021  PARTIDA 12. CAPÍTULO 02. PROGRAMA 07: DIRECCIÓN DE AEROPUERTOS</vt:lpstr>
      <vt:lpstr>EJECUCIÓN ACUMULADA DE GASTOS A MARZO DE 2021  PARTIDA 12. CAPÍTULO 02. PROGRAMA 11: DIRECCIÓN DE PLANEAMIENTO</vt:lpstr>
      <vt:lpstr>EJECUCIÓN ACUMULADA DE GASTOS A MARZO DE 2021  PARTIDA 12. CAPÍTULO 02. PROGRAMA 12: AGUA POTABLE RURAL</vt:lpstr>
      <vt:lpstr>EJECUCIÓN ACUMULADA DE GASTOS A MARZO DE 2021  PARTIDA 12. PROGRAMA ADMINISTRACIÓN Y EJECUCIÓN  DE OBRAS PÚBLICAS FET COVID-19</vt:lpstr>
      <vt:lpstr>EJECUCIÓN ACUMULADA DE GASTOS A MARZO DE 2021  PARTIDA 12. PROGRAMA: DIRECCIÓN DE ARQUITECTURA FET COVID-19</vt:lpstr>
      <vt:lpstr>EJECUCIÓN ACUMULADA DE GASTOS A MARZO DE 2021  PARTIDA 12. PROGRAMA: DIRECCIÓN DE OBRAS HIDRAULICAS FET COVID-19</vt:lpstr>
      <vt:lpstr>EJECUCIÓN ACUMULADA DE GASTOS A MARZO DE 2021  PARTIDA 12. PROGRAMA: DIRECCIÓN DE VIALIDAD FET COVID-19</vt:lpstr>
      <vt:lpstr>EJECUCIÓN ACUMULADA DE GASTOS A MARZO DE 2021  PARTIDA 12. PROGRAMA: DIRECCIÓN DE OBRAS PORTUARIAS FET COVID-19</vt:lpstr>
      <vt:lpstr>EJECUCIÓN ACUMULADA DE GASTOS A MARZO DE 2021  PARTIDA 12. PROGRAMA: DIRECCIÓN DE AEROPUERTOS FET COVID-19</vt:lpstr>
      <vt:lpstr>EJECUCIÓN ACUMULADA DE GASTOS A MARZO DE 2021  PARTIDA 12. PROGRAMA: DIRECCIÓN DE PLANEAMIENTO FET COVID-19</vt:lpstr>
      <vt:lpstr>EJECUCIÓN ACUMULADA DE GASTOS A MARZO DE 2021  PARTIDA 12. PROGRAMA: AGUA POTABLE RURAL FET COVID-19</vt:lpstr>
      <vt:lpstr>EJECUCIÓN ACUMULADA DE GASTOS A MARZO DE 2021  PARTIDA 12. CAPÍTULO 03. PROGRAMA 01: DIRECCIÓN GENERAL DE CONCESIONES DE OBRAS PÚBLICAS</vt:lpstr>
      <vt:lpstr>EJECUCIÓN ACUMULADA DE GASTOS A MARZO DE 2021  PARTIDA 12. CAPÍTULO 03. PROGRAMA: DIRECCIÓN GENERAL DE CONCESIONES DE OBRAS PÚBLICAS FET COVID-19</vt:lpstr>
      <vt:lpstr>EJECUCIÓN ACUMULADA DE GASTOS A MARZO DE 2021  PARTIDA 12. CAPÍTULO 04. PROGRAMA 01: DIRECCIÓN GENERAL DE AGUAS</vt:lpstr>
      <vt:lpstr>EJECUCIÓN ACUMULADA DE GASTOS A MARZO DE 2021  PARTIDA 12. CAPÍTULO 04. PROGRAMA: DIRECCIÓN GENERAL DE AGUAS FET COVID-19</vt:lpstr>
      <vt:lpstr>EJECUCIÓN ACUMULADA DE GASTOS A MARZO DE 2021  PARTIDA 12. CAPÍTULO 05. PROGRAMA 01: INSTITUTO NACIONAL DE HIDRÁULICA</vt:lpstr>
      <vt:lpstr>EJECUCIÓN ACUMULADA DE GASTOS A MARZO DE 2021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324</cp:revision>
  <cp:lastPrinted>2019-06-03T14:10:49Z</cp:lastPrinted>
  <dcterms:created xsi:type="dcterms:W3CDTF">2016-06-23T13:38:47Z</dcterms:created>
  <dcterms:modified xsi:type="dcterms:W3CDTF">2021-08-09T20:11:13Z</dcterms:modified>
</cp:coreProperties>
</file>