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  <p:sldId id="309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</a:t>
            </a:r>
            <a:r>
              <a:rPr lang="en-US" sz="800" b="1" baseline="0" dirty="0"/>
              <a:t> </a:t>
            </a:r>
            <a:r>
              <a:rPr lang="en-US" sz="800" b="1" dirty="0"/>
              <a:t>Presupuesto Inicial por Subtítulos</a:t>
            </a:r>
            <a:r>
              <a:rPr lang="en-US" sz="800" b="1" baseline="0" dirty="0"/>
              <a:t> de Gasto</a:t>
            </a:r>
            <a:endParaRPr lang="en-US" sz="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A-49F2-B808-CCC9ACA4B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A-49F2-B808-CCC9ACA4B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A-49F2-B808-CCC9ACA4B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A-49F2-B808-CCC9ACA4B9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72031688</c:v>
                </c:pt>
                <c:pt idx="1">
                  <c:v>12697510</c:v>
                </c:pt>
                <c:pt idx="2">
                  <c:v>43033869</c:v>
                </c:pt>
                <c:pt idx="3" formatCode="#,##0">
                  <c:v>2443983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A-49F2-B808-CCC9ACA4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76270793650793656"/>
          <c:w val="0.97238485782392481"/>
          <c:h val="0.2156119047619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 Presupuesto Inicial por Capítulo </a:t>
            </a:r>
          </a:p>
          <a:p>
            <a:pPr algn="ctr">
              <a:defRPr sz="1200" b="1"/>
            </a:pPr>
            <a:r>
              <a:rPr lang="en-US" sz="800" b="1" dirty="0"/>
              <a:t>(en</a:t>
            </a:r>
            <a:r>
              <a:rPr lang="en-US" sz="800" b="1" baseline="0" dirty="0"/>
              <a:t> millones de $)</a:t>
            </a:r>
            <a:endParaRPr lang="en-US" sz="800" b="1" dirty="0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02'!$I$54:$I$58</c:f>
              <c:strCache>
                <c:ptCount val="5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  <c:pt idx="4">
                  <c:v>Comité de Auditoria Parlamentaria</c:v>
                </c:pt>
              </c:strCache>
            </c:strRef>
          </c:cat>
          <c:val>
            <c:numRef>
              <c:f>'Partida 02'!$J$54:$J$58</c:f>
              <c:numCache>
                <c:formatCode>#,##0</c:formatCode>
                <c:ptCount val="5"/>
                <c:pt idx="0">
                  <c:v>44454704000</c:v>
                </c:pt>
                <c:pt idx="1">
                  <c:v>71602098000</c:v>
                </c:pt>
                <c:pt idx="2">
                  <c:v>12873806000</c:v>
                </c:pt>
                <c:pt idx="3">
                  <c:v>510164000</c:v>
                </c:pt>
                <c:pt idx="4">
                  <c:v>766278000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B-438C-8CAA-62B5F1A8FF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CA-449C-80D5-0656A9DAA811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CA-449C-80D5-0656A9DAA811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CA-449C-80D5-0656A9DAA811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CA-449C-80D5-0656A9DAA811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CA-449C-80D5-0656A9DAA811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CA-449C-80D5-0656A9DAA811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2CA-449C-80D5-0656A9DAA811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CA-449C-80D5-0656A9DAA811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CA-449C-80D5-0656A9DAA811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CA-449C-80D5-0656A9DAA811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2CA-449C-80D5-0656A9DAA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02'!$D$24:$H$24</c:f>
              <c:numCache>
                <c:formatCode>0.0%</c:formatCode>
                <c:ptCount val="5"/>
                <c:pt idx="0">
                  <c:v>7.0577215289033893E-2</c:v>
                </c:pt>
                <c:pt idx="1">
                  <c:v>6.3726879612125462E-2</c:v>
                </c:pt>
                <c:pt idx="2">
                  <c:v>9.0198840350818543E-2</c:v>
                </c:pt>
                <c:pt idx="3">
                  <c:v>7.6813482909227571E-2</c:v>
                </c:pt>
                <c:pt idx="4">
                  <c:v>6.7425251781132706E-2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2CA-449C-80D5-0656A9DAA8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E0-493D-9873-1E13C0BC3E6B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E0-493D-9873-1E13C0BC3E6B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E0-493D-9873-1E13C0BC3E6B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E0-493D-9873-1E13C0BC3E6B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E0-493D-9873-1E13C0BC3E6B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E0-493D-9873-1E13C0BC3E6B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E0-493D-9873-1E13C0BC3E6B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E0-493D-9873-1E13C0BC3E6B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E0-493D-9873-1E13C0BC3E6B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E0-493D-9873-1E13C0BC3E6B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7E0-493D-9873-1E13C0BC3E6B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7E0-493D-9873-1E13C0BC3E6B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7E0-493D-9873-1E13C0BC3E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02'!$D$18:$H$18</c:f>
              <c:numCache>
                <c:formatCode>0.0%</c:formatCode>
                <c:ptCount val="5"/>
                <c:pt idx="0">
                  <c:v>7.0577215289033893E-2</c:v>
                </c:pt>
                <c:pt idx="1">
                  <c:v>0.13430409490115935</c:v>
                </c:pt>
                <c:pt idx="2">
                  <c:v>0.22450213380797762</c:v>
                </c:pt>
                <c:pt idx="3">
                  <c:v>0.29712689329997033</c:v>
                </c:pt>
                <c:pt idx="4">
                  <c:v>0.36619978979278978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97E0-493D-9873-1E13C0BC3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9A17242-C665-43F7-B23B-BC6A8138D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810547"/>
              </p:ext>
            </p:extLst>
          </p:nvPr>
        </p:nvGraphicFramePr>
        <p:xfrm>
          <a:off x="524321" y="2001415"/>
          <a:ext cx="7930318" cy="1574402"/>
        </p:xfrm>
        <a:graphic>
          <a:graphicData uri="http://schemas.openxmlformats.org/drawingml/2006/table">
            <a:tbl>
              <a:tblPr/>
              <a:tblGrid>
                <a:gridCol w="288061">
                  <a:extLst>
                    <a:ext uri="{9D8B030D-6E8A-4147-A177-3AD203B41FA5}">
                      <a16:colId xmlns:a16="http://schemas.microsoft.com/office/drawing/2014/main" val="3562644628"/>
                    </a:ext>
                  </a:extLst>
                </a:gridCol>
                <a:gridCol w="288061">
                  <a:extLst>
                    <a:ext uri="{9D8B030D-6E8A-4147-A177-3AD203B41FA5}">
                      <a16:colId xmlns:a16="http://schemas.microsoft.com/office/drawing/2014/main" val="2553390867"/>
                    </a:ext>
                  </a:extLst>
                </a:gridCol>
                <a:gridCol w="288061">
                  <a:extLst>
                    <a:ext uri="{9D8B030D-6E8A-4147-A177-3AD203B41FA5}">
                      <a16:colId xmlns:a16="http://schemas.microsoft.com/office/drawing/2014/main" val="3524812306"/>
                    </a:ext>
                  </a:extLst>
                </a:gridCol>
                <a:gridCol w="2583908">
                  <a:extLst>
                    <a:ext uri="{9D8B030D-6E8A-4147-A177-3AD203B41FA5}">
                      <a16:colId xmlns:a16="http://schemas.microsoft.com/office/drawing/2014/main" val="492449511"/>
                    </a:ext>
                  </a:extLst>
                </a:gridCol>
                <a:gridCol w="772003">
                  <a:extLst>
                    <a:ext uri="{9D8B030D-6E8A-4147-A177-3AD203B41FA5}">
                      <a16:colId xmlns:a16="http://schemas.microsoft.com/office/drawing/2014/main" val="928208329"/>
                    </a:ext>
                  </a:extLst>
                </a:gridCol>
                <a:gridCol w="772003">
                  <a:extLst>
                    <a:ext uri="{9D8B030D-6E8A-4147-A177-3AD203B41FA5}">
                      <a16:colId xmlns:a16="http://schemas.microsoft.com/office/drawing/2014/main" val="3379300723"/>
                    </a:ext>
                  </a:extLst>
                </a:gridCol>
                <a:gridCol w="772003">
                  <a:extLst>
                    <a:ext uri="{9D8B030D-6E8A-4147-A177-3AD203B41FA5}">
                      <a16:colId xmlns:a16="http://schemas.microsoft.com/office/drawing/2014/main" val="663528940"/>
                    </a:ext>
                  </a:extLst>
                </a:gridCol>
                <a:gridCol w="772003">
                  <a:extLst>
                    <a:ext uri="{9D8B030D-6E8A-4147-A177-3AD203B41FA5}">
                      <a16:colId xmlns:a16="http://schemas.microsoft.com/office/drawing/2014/main" val="4651422"/>
                    </a:ext>
                  </a:extLst>
                </a:gridCol>
                <a:gridCol w="702869">
                  <a:extLst>
                    <a:ext uri="{9D8B030D-6E8A-4147-A177-3AD203B41FA5}">
                      <a16:colId xmlns:a16="http://schemas.microsoft.com/office/drawing/2014/main" val="2570550120"/>
                    </a:ext>
                  </a:extLst>
                </a:gridCol>
                <a:gridCol w="691346">
                  <a:extLst>
                    <a:ext uri="{9D8B030D-6E8A-4147-A177-3AD203B41FA5}">
                      <a16:colId xmlns:a16="http://schemas.microsoft.com/office/drawing/2014/main" val="2354012622"/>
                    </a:ext>
                  </a:extLst>
                </a:gridCol>
              </a:tblGrid>
              <a:tr h="1384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37024"/>
                  </a:ext>
                </a:extLst>
              </a:tr>
              <a:tr h="4238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107467"/>
                  </a:ext>
                </a:extLst>
              </a:tr>
              <a:tr h="181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561264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189.637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045018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051091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161428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519267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306332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55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879773"/>
            <a:ext cx="79361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02: COMITÉ DE AUDITORÍA PARLAMENTARIA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79" y="161557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7E8C737-8F4F-4636-8344-C4333D799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817476"/>
              </p:ext>
            </p:extLst>
          </p:nvPr>
        </p:nvGraphicFramePr>
        <p:xfrm>
          <a:off x="524320" y="1988839"/>
          <a:ext cx="7936110" cy="1013339"/>
        </p:xfrm>
        <a:graphic>
          <a:graphicData uri="http://schemas.openxmlformats.org/drawingml/2006/table">
            <a:tbl>
              <a:tblPr/>
              <a:tblGrid>
                <a:gridCol w="288272">
                  <a:extLst>
                    <a:ext uri="{9D8B030D-6E8A-4147-A177-3AD203B41FA5}">
                      <a16:colId xmlns:a16="http://schemas.microsoft.com/office/drawing/2014/main" val="2873454439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752294476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1191637444"/>
                    </a:ext>
                  </a:extLst>
                </a:gridCol>
                <a:gridCol w="2585794">
                  <a:extLst>
                    <a:ext uri="{9D8B030D-6E8A-4147-A177-3AD203B41FA5}">
                      <a16:colId xmlns:a16="http://schemas.microsoft.com/office/drawing/2014/main" val="3830885192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306200601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234651811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3852982938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3805786542"/>
                    </a:ext>
                  </a:extLst>
                </a:gridCol>
                <a:gridCol w="703382">
                  <a:extLst>
                    <a:ext uri="{9D8B030D-6E8A-4147-A177-3AD203B41FA5}">
                      <a16:colId xmlns:a16="http://schemas.microsoft.com/office/drawing/2014/main" val="701861974"/>
                    </a:ext>
                  </a:extLst>
                </a:gridCol>
                <a:gridCol w="691850">
                  <a:extLst>
                    <a:ext uri="{9D8B030D-6E8A-4147-A177-3AD203B41FA5}">
                      <a16:colId xmlns:a16="http://schemas.microsoft.com/office/drawing/2014/main" val="3280035638"/>
                    </a:ext>
                  </a:extLst>
                </a:gridCol>
              </a:tblGrid>
              <a:tr h="137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160183"/>
                  </a:ext>
                </a:extLst>
              </a:tr>
              <a:tr h="4207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34549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067938"/>
                  </a:ext>
                </a:extLst>
              </a:tr>
              <a:tr h="13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315.990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192845"/>
                  </a:ext>
                </a:extLst>
              </a:tr>
              <a:tr h="137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180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49208"/>
              </p:ext>
            </p:extLst>
          </p:nvPr>
        </p:nvGraphicFramePr>
        <p:xfrm>
          <a:off x="539552" y="2226993"/>
          <a:ext cx="395698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30944"/>
              </p:ext>
            </p:extLst>
          </p:nvPr>
        </p:nvGraphicFramePr>
        <p:xfrm>
          <a:off x="4655460" y="2226993"/>
          <a:ext cx="3936675" cy="25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192180"/>
              </p:ext>
            </p:extLst>
          </p:nvPr>
        </p:nvGraphicFramePr>
        <p:xfrm>
          <a:off x="613324" y="2204864"/>
          <a:ext cx="77768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334793"/>
              </p:ext>
            </p:extLst>
          </p:nvPr>
        </p:nvGraphicFramePr>
        <p:xfrm>
          <a:off x="539552" y="2132856"/>
          <a:ext cx="8142436" cy="3598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5BAFDA-D454-46E5-8101-F3B1D5D6F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68456"/>
              </p:ext>
            </p:extLst>
          </p:nvPr>
        </p:nvGraphicFramePr>
        <p:xfrm>
          <a:off x="526537" y="1852898"/>
          <a:ext cx="7866071" cy="1706531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117196631"/>
                    </a:ext>
                  </a:extLst>
                </a:gridCol>
                <a:gridCol w="2213879">
                  <a:extLst>
                    <a:ext uri="{9D8B030D-6E8A-4147-A177-3AD203B41FA5}">
                      <a16:colId xmlns:a16="http://schemas.microsoft.com/office/drawing/2014/main" val="1747327593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941134947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517060047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4178754903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671929367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1172961981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414165663"/>
                    </a:ext>
                  </a:extLst>
                </a:gridCol>
              </a:tblGrid>
              <a:tr h="15339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237274"/>
                  </a:ext>
                </a:extLst>
              </a:tr>
              <a:tr h="46977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636665"/>
                  </a:ext>
                </a:extLst>
              </a:tr>
              <a:tr h="162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48.320.687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943097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71.263.065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27.277.655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575272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73473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11531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15.530.647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48907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538178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636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00832" y="1556792"/>
            <a:ext cx="8122172" cy="4291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8D47B76-FEA3-49E3-A268-D4AD7999F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61816"/>
              </p:ext>
            </p:extLst>
          </p:nvPr>
        </p:nvGraphicFramePr>
        <p:xfrm>
          <a:off x="521432" y="1952812"/>
          <a:ext cx="8063235" cy="1558500"/>
        </p:xfrm>
        <a:graphic>
          <a:graphicData uri="http://schemas.openxmlformats.org/drawingml/2006/table">
            <a:tbl>
              <a:tblPr/>
              <a:tblGrid>
                <a:gridCol w="303929">
                  <a:extLst>
                    <a:ext uri="{9D8B030D-6E8A-4147-A177-3AD203B41FA5}">
                      <a16:colId xmlns:a16="http://schemas.microsoft.com/office/drawing/2014/main" val="4201965354"/>
                    </a:ext>
                  </a:extLst>
                </a:gridCol>
                <a:gridCol w="303929">
                  <a:extLst>
                    <a:ext uri="{9D8B030D-6E8A-4147-A177-3AD203B41FA5}">
                      <a16:colId xmlns:a16="http://schemas.microsoft.com/office/drawing/2014/main" val="4269865344"/>
                    </a:ext>
                  </a:extLst>
                </a:gridCol>
                <a:gridCol w="2726244">
                  <a:extLst>
                    <a:ext uri="{9D8B030D-6E8A-4147-A177-3AD203B41FA5}">
                      <a16:colId xmlns:a16="http://schemas.microsoft.com/office/drawing/2014/main" val="4013858939"/>
                    </a:ext>
                  </a:extLst>
                </a:gridCol>
                <a:gridCol w="814529">
                  <a:extLst>
                    <a:ext uri="{9D8B030D-6E8A-4147-A177-3AD203B41FA5}">
                      <a16:colId xmlns:a16="http://schemas.microsoft.com/office/drawing/2014/main" val="4152441467"/>
                    </a:ext>
                  </a:extLst>
                </a:gridCol>
                <a:gridCol w="814529">
                  <a:extLst>
                    <a:ext uri="{9D8B030D-6E8A-4147-A177-3AD203B41FA5}">
                      <a16:colId xmlns:a16="http://schemas.microsoft.com/office/drawing/2014/main" val="697761582"/>
                    </a:ext>
                  </a:extLst>
                </a:gridCol>
                <a:gridCol w="814529">
                  <a:extLst>
                    <a:ext uri="{9D8B030D-6E8A-4147-A177-3AD203B41FA5}">
                      <a16:colId xmlns:a16="http://schemas.microsoft.com/office/drawing/2014/main" val="4035013378"/>
                    </a:ext>
                  </a:extLst>
                </a:gridCol>
                <a:gridCol w="814529">
                  <a:extLst>
                    <a:ext uri="{9D8B030D-6E8A-4147-A177-3AD203B41FA5}">
                      <a16:colId xmlns:a16="http://schemas.microsoft.com/office/drawing/2014/main" val="191192612"/>
                    </a:ext>
                  </a:extLst>
                </a:gridCol>
                <a:gridCol w="741587">
                  <a:extLst>
                    <a:ext uri="{9D8B030D-6E8A-4147-A177-3AD203B41FA5}">
                      <a16:colId xmlns:a16="http://schemas.microsoft.com/office/drawing/2014/main" val="3216336924"/>
                    </a:ext>
                  </a:extLst>
                </a:gridCol>
                <a:gridCol w="729430">
                  <a:extLst>
                    <a:ext uri="{9D8B030D-6E8A-4147-A177-3AD203B41FA5}">
                      <a16:colId xmlns:a16="http://schemas.microsoft.com/office/drawing/2014/main" val="3043864430"/>
                    </a:ext>
                  </a:extLst>
                </a:gridCol>
              </a:tblGrid>
              <a:tr h="1416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425536"/>
                  </a:ext>
                </a:extLst>
              </a:tr>
              <a:tr h="433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895366"/>
                  </a:ext>
                </a:extLst>
              </a:tr>
              <a:tr h="18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48.320.687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371784"/>
                  </a:ext>
                </a:extLst>
              </a:tr>
              <a:tr h="141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15.432.865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454367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27.651.513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214766"/>
                  </a:ext>
                </a:extLst>
              </a:tr>
              <a:tr h="177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4.718.423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896257"/>
                  </a:ext>
                </a:extLst>
              </a:tr>
              <a:tr h="177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842980"/>
                  </a:ext>
                </a:extLst>
              </a:tr>
              <a:tr h="141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Auditoria Parlamentaria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322.002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21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345810-7AF2-449E-96F8-1931A3E4B1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66319"/>
              </p:ext>
            </p:extLst>
          </p:nvPr>
        </p:nvGraphicFramePr>
        <p:xfrm>
          <a:off x="557008" y="1722352"/>
          <a:ext cx="7920881" cy="4341264"/>
        </p:xfrm>
        <a:graphic>
          <a:graphicData uri="http://schemas.openxmlformats.org/drawingml/2006/table">
            <a:tbl>
              <a:tblPr/>
              <a:tblGrid>
                <a:gridCol w="287718">
                  <a:extLst>
                    <a:ext uri="{9D8B030D-6E8A-4147-A177-3AD203B41FA5}">
                      <a16:colId xmlns:a16="http://schemas.microsoft.com/office/drawing/2014/main" val="662733668"/>
                    </a:ext>
                  </a:extLst>
                </a:gridCol>
                <a:gridCol w="287718">
                  <a:extLst>
                    <a:ext uri="{9D8B030D-6E8A-4147-A177-3AD203B41FA5}">
                      <a16:colId xmlns:a16="http://schemas.microsoft.com/office/drawing/2014/main" val="572550862"/>
                    </a:ext>
                  </a:extLst>
                </a:gridCol>
                <a:gridCol w="287718">
                  <a:extLst>
                    <a:ext uri="{9D8B030D-6E8A-4147-A177-3AD203B41FA5}">
                      <a16:colId xmlns:a16="http://schemas.microsoft.com/office/drawing/2014/main" val="3027742381"/>
                    </a:ext>
                  </a:extLst>
                </a:gridCol>
                <a:gridCol w="2580832">
                  <a:extLst>
                    <a:ext uri="{9D8B030D-6E8A-4147-A177-3AD203B41FA5}">
                      <a16:colId xmlns:a16="http://schemas.microsoft.com/office/drawing/2014/main" val="2559389103"/>
                    </a:ext>
                  </a:extLst>
                </a:gridCol>
                <a:gridCol w="771085">
                  <a:extLst>
                    <a:ext uri="{9D8B030D-6E8A-4147-A177-3AD203B41FA5}">
                      <a16:colId xmlns:a16="http://schemas.microsoft.com/office/drawing/2014/main" val="3473877078"/>
                    </a:ext>
                  </a:extLst>
                </a:gridCol>
                <a:gridCol w="771085">
                  <a:extLst>
                    <a:ext uri="{9D8B030D-6E8A-4147-A177-3AD203B41FA5}">
                      <a16:colId xmlns:a16="http://schemas.microsoft.com/office/drawing/2014/main" val="3935881181"/>
                    </a:ext>
                  </a:extLst>
                </a:gridCol>
                <a:gridCol w="771085">
                  <a:extLst>
                    <a:ext uri="{9D8B030D-6E8A-4147-A177-3AD203B41FA5}">
                      <a16:colId xmlns:a16="http://schemas.microsoft.com/office/drawing/2014/main" val="980035262"/>
                    </a:ext>
                  </a:extLst>
                </a:gridCol>
                <a:gridCol w="771085">
                  <a:extLst>
                    <a:ext uri="{9D8B030D-6E8A-4147-A177-3AD203B41FA5}">
                      <a16:colId xmlns:a16="http://schemas.microsoft.com/office/drawing/2014/main" val="739469752"/>
                    </a:ext>
                  </a:extLst>
                </a:gridCol>
                <a:gridCol w="702032">
                  <a:extLst>
                    <a:ext uri="{9D8B030D-6E8A-4147-A177-3AD203B41FA5}">
                      <a16:colId xmlns:a16="http://schemas.microsoft.com/office/drawing/2014/main" val="1224566118"/>
                    </a:ext>
                  </a:extLst>
                </a:gridCol>
                <a:gridCol w="690523">
                  <a:extLst>
                    <a:ext uri="{9D8B030D-6E8A-4147-A177-3AD203B41FA5}">
                      <a16:colId xmlns:a16="http://schemas.microsoft.com/office/drawing/2014/main" val="3616810230"/>
                    </a:ext>
                  </a:extLst>
                </a:gridCol>
              </a:tblGrid>
              <a:tr h="138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844273"/>
                  </a:ext>
                </a:extLst>
              </a:tr>
              <a:tr h="423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268598"/>
                  </a:ext>
                </a:extLst>
              </a:tr>
              <a:tr h="181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15.432.865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981721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22.278.299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8.580.912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534713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1.760.896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953604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1.765.247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99785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498103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316821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4.753.615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70833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223.948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6041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223.948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275184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4.458.993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094438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2.227.978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694187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626714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951.781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376413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88613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615032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18783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482.974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51553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621468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465087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890014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0918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083808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450329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340476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13025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454300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360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1C6FA1E-AC08-44B7-B401-17809EFFD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382412"/>
              </p:ext>
            </p:extLst>
          </p:nvPr>
        </p:nvGraphicFramePr>
        <p:xfrm>
          <a:off x="518432" y="1772816"/>
          <a:ext cx="8007741" cy="3498703"/>
        </p:xfrm>
        <a:graphic>
          <a:graphicData uri="http://schemas.openxmlformats.org/drawingml/2006/table">
            <a:tbl>
              <a:tblPr/>
              <a:tblGrid>
                <a:gridCol w="290874">
                  <a:extLst>
                    <a:ext uri="{9D8B030D-6E8A-4147-A177-3AD203B41FA5}">
                      <a16:colId xmlns:a16="http://schemas.microsoft.com/office/drawing/2014/main" val="3064909113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3588071646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1168444043"/>
                    </a:ext>
                  </a:extLst>
                </a:gridCol>
                <a:gridCol w="2609133">
                  <a:extLst>
                    <a:ext uri="{9D8B030D-6E8A-4147-A177-3AD203B41FA5}">
                      <a16:colId xmlns:a16="http://schemas.microsoft.com/office/drawing/2014/main" val="1556764338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2725933988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3573356049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1408945968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1275080617"/>
                    </a:ext>
                  </a:extLst>
                </a:gridCol>
                <a:gridCol w="709731">
                  <a:extLst>
                    <a:ext uri="{9D8B030D-6E8A-4147-A177-3AD203B41FA5}">
                      <a16:colId xmlns:a16="http://schemas.microsoft.com/office/drawing/2014/main" val="3316452983"/>
                    </a:ext>
                  </a:extLst>
                </a:gridCol>
                <a:gridCol w="698095">
                  <a:extLst>
                    <a:ext uri="{9D8B030D-6E8A-4147-A177-3AD203B41FA5}">
                      <a16:colId xmlns:a16="http://schemas.microsoft.com/office/drawing/2014/main" val="1462971480"/>
                    </a:ext>
                  </a:extLst>
                </a:gridCol>
              </a:tblGrid>
              <a:tr h="137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215087"/>
                  </a:ext>
                </a:extLst>
              </a:tr>
              <a:tr h="422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76605"/>
                  </a:ext>
                </a:extLst>
              </a:tr>
              <a:tr h="1809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27.651.513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69247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36.862.303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-468.516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14.080.820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783969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1.877.582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843986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083511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4727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10.770.878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241839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10.696.657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395364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4.554.865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136154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753.279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758235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3.814.427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758187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768.543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009107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803527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798.346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731213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46367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139986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95189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9110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019144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228725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403817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815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06BA85-E5FE-4DBD-A5FB-DECB77D9C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610650"/>
              </p:ext>
            </p:extLst>
          </p:nvPr>
        </p:nvGraphicFramePr>
        <p:xfrm>
          <a:off x="573632" y="1875701"/>
          <a:ext cx="7958810" cy="2920830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3782897091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3350561985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56069713"/>
                    </a:ext>
                  </a:extLst>
                </a:gridCol>
                <a:gridCol w="2593190">
                  <a:extLst>
                    <a:ext uri="{9D8B030D-6E8A-4147-A177-3AD203B41FA5}">
                      <a16:colId xmlns:a16="http://schemas.microsoft.com/office/drawing/2014/main" val="3245532434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789058077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4116905773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2069093154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2980164622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1972221291"/>
                    </a:ext>
                  </a:extLst>
                </a:gridCol>
                <a:gridCol w="693830">
                  <a:extLst>
                    <a:ext uri="{9D8B030D-6E8A-4147-A177-3AD203B41FA5}">
                      <a16:colId xmlns:a16="http://schemas.microsoft.com/office/drawing/2014/main" val="1503273541"/>
                    </a:ext>
                  </a:extLst>
                </a:gridCol>
              </a:tblGrid>
              <a:tr h="1366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251362"/>
                  </a:ext>
                </a:extLst>
              </a:tr>
              <a:tr h="418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34449"/>
                  </a:ext>
                </a:extLst>
              </a:tr>
              <a:tr h="179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4.718.423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460993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-23.662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4.110.296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9895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360.423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660808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180824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96336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852385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742763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69842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992528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Inclusión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257932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411880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976941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476765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40991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93834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74821"/>
                  </a:ext>
                </a:extLst>
              </a:tr>
              <a:tr h="13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86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4250</TotalTime>
  <Words>1854</Words>
  <Application>Microsoft Office PowerPoint</Application>
  <PresentationFormat>Presentación en pantalla (4:3)</PresentationFormat>
  <Paragraphs>1009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 AL MES DE MAYO DE 2021 PARTIDA 02: CONGRESO NACIONAL</vt:lpstr>
      <vt:lpstr>DISTRIBUCIÓN POR SUBTÍTULO DE GASTO Y CÁPITULO  PARTIDA 02 CONGRESO NACIONAL</vt:lpstr>
      <vt:lpstr>COMPORTAMIENTO DE LA EJECUCIÓN MENSUAL DE GASTOS A MAYO DE 2021 PARTIDA 02 CONGRESO NACIONAL</vt:lpstr>
      <vt:lpstr>COMPORTAMIENTO DE LA EJECUCIÓN ACUMULADA DE GASTOS A MAYO DE 2021 PARTIDA 02 CONGRESO NACIONAL</vt:lpstr>
      <vt:lpstr>EJECUCIÓN ACUMULADA DE GASTOS A MAYO DE 2021 PARTIDA 02 CONGRESO NACIONAL</vt:lpstr>
      <vt:lpstr>EJECUCIÓN ACUMULADA DE GASTOS A MAYO DE 2021 PARTIDA 02 RESUMEN POR CAPÍTULOS</vt:lpstr>
      <vt:lpstr>EJECUCIÓN ACUMULADA DE GASTOS A MAYO DE 2021 PARTIDA 02. CAPÍTULO 01. PROGRAMA 01: SENADO</vt:lpstr>
      <vt:lpstr>EJECUCIÓN ACUMULADA DE GASTOS A MAYO DE 2021 PARTIDA 02. CAPÍTULO 02. PROGRAMA 01: CAMARA DE DIPUTADOS</vt:lpstr>
      <vt:lpstr>EJECUCIÓN ACUMULADA DE GASTOS A MAYO DE 2021 PARTIDA 02. CAPÍTULO 03. PROGRAMA 01: BIBLIOTECA DEL CONGRESO NACIONAL</vt:lpstr>
      <vt:lpstr>EJECUCIÓN ACUMULADA DE GASTOS A MAYO DE 2021 PARTIDA 02. CAPÍTULO 04. PROGRAMA 01: CONSEJO RESOLUTIVO DE ASIGNACIONES PARLAMENTARIAS</vt:lpstr>
      <vt:lpstr>EJECUCIÓN ACUMULADA DE GASTOS A MAYO DE 2021 PARTIDA 02. CAPÍTULO 04. PROGRAMA 02: COMITÉ DE AUDITORÍA PARLAMENTARIA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292</cp:revision>
  <cp:lastPrinted>2019-11-05T12:34:56Z</cp:lastPrinted>
  <dcterms:created xsi:type="dcterms:W3CDTF">2016-06-23T13:38:47Z</dcterms:created>
  <dcterms:modified xsi:type="dcterms:W3CDTF">2021-07-08T13:44:59Z</dcterms:modified>
</cp:coreProperties>
</file>