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183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 Presupuesto</a:t>
            </a:r>
            <a:r>
              <a:rPr lang="es-CL" sz="1200" b="1" baseline="0"/>
              <a:t> Inicial por Subtítulos de Gasto</a:t>
            </a:r>
            <a:endParaRPr lang="es-CL" sz="1200" b="1"/>
          </a:p>
        </c:rich>
      </c:tx>
      <c:layout>
        <c:manualLayout>
          <c:xMode val="edge"/>
          <c:yMode val="edge"/>
          <c:x val="0.17196791746104381"/>
          <c:y val="3.9596688843814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220238362440378"/>
          <c:w val="1"/>
          <c:h val="0.430754121190810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E5B-48A4-B6AB-78BB68D82F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E5B-48A4-B6AB-78BB68D82F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E5B-48A4-B6AB-78BB68D82F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E5B-48A4-B6AB-78BB68D82F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E5B-48A4-B6AB-78BB68D82F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E5B-48A4-B6AB-78BB68D82F30}"/>
              </c:ext>
            </c:extLst>
          </c:dPt>
          <c:dLbls>
            <c:dLbl>
              <c:idx val="3"/>
              <c:layout>
                <c:manualLayout>
                  <c:x val="-1.099728194472291E-2"/>
                  <c:y val="4.282539523072952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5B-48A4-B6AB-78BB68D82F3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5B-48A4-B6AB-78BB68D82F30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01'!$C$8:$C$12</c:f>
              <c:strCache>
                <c:ptCount val="5"/>
                <c:pt idx="0">
                  <c:v>BIENES Y SERVICIOS DE CONSUMO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NO FINANCIEROS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SALDO FINAL DE CAJA                                                             </c:v>
                </c:pt>
              </c:strCache>
            </c:strRef>
          </c:cat>
          <c:val>
            <c:numRef>
              <c:f>'Partida 01'!$D$8:$D$12</c:f>
              <c:numCache>
                <c:formatCode>#,##0</c:formatCode>
                <c:ptCount val="5"/>
                <c:pt idx="0">
                  <c:v>5554115</c:v>
                </c:pt>
                <c:pt idx="1">
                  <c:v>3260276</c:v>
                </c:pt>
                <c:pt idx="2">
                  <c:v>251038</c:v>
                </c:pt>
                <c:pt idx="3">
                  <c:v>10</c:v>
                </c:pt>
                <c:pt idx="4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E5B-48A4-B6AB-78BB68D82F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164456893173906E-2"/>
          <c:y val="0.70038990440326954"/>
          <c:w val="0.7807714430007584"/>
          <c:h val="0.26182660945990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9931577905095215E-2"/>
          <c:y val="0.13726335962670813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'Partida 01'!$C$29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01'!$D$28:$O$28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01'!$D$29:$O$29</c:f>
              <c:numCache>
                <c:formatCode>0.0%</c:formatCode>
                <c:ptCount val="12"/>
                <c:pt idx="0">
                  <c:v>0.09</c:v>
                </c:pt>
                <c:pt idx="1">
                  <c:v>0.14599999999999999</c:v>
                </c:pt>
                <c:pt idx="2">
                  <c:v>0.214</c:v>
                </c:pt>
                <c:pt idx="3">
                  <c:v>0.28299999999999997</c:v>
                </c:pt>
                <c:pt idx="4">
                  <c:v>0.34799999999999998</c:v>
                </c:pt>
                <c:pt idx="5">
                  <c:v>0.42099999999999999</c:v>
                </c:pt>
                <c:pt idx="6">
                  <c:v>0.47599999999999998</c:v>
                </c:pt>
                <c:pt idx="7">
                  <c:v>0.53700000000000003</c:v>
                </c:pt>
                <c:pt idx="8">
                  <c:v>0.628</c:v>
                </c:pt>
                <c:pt idx="9">
                  <c:v>0.72799999999999998</c:v>
                </c:pt>
                <c:pt idx="10">
                  <c:v>0.81299999999999994</c:v>
                </c:pt>
                <c:pt idx="11">
                  <c:v>0.92400000000000004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DE-45AE-A83D-52204F095EC6}"/>
            </c:ext>
          </c:extLst>
        </c:ser>
        <c:ser>
          <c:idx val="1"/>
          <c:order val="1"/>
          <c:tx>
            <c:strRef>
              <c:f>'Partida 01'!$C$30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01'!$D$28:$O$28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01'!$D$30:$O$30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0.18519832338992429</c:v>
                </c:pt>
                <c:pt idx="2">
                  <c:v>0.26981770016453333</c:v>
                </c:pt>
                <c:pt idx="3">
                  <c:v>0.35851627131353769</c:v>
                </c:pt>
                <c:pt idx="4">
                  <c:v>0.43192198863166648</c:v>
                </c:pt>
                <c:pt idx="5">
                  <c:v>0.52773644775544482</c:v>
                </c:pt>
                <c:pt idx="6">
                  <c:v>0.60454941246222227</c:v>
                </c:pt>
                <c:pt idx="7">
                  <c:v>0.66950987880642321</c:v>
                </c:pt>
                <c:pt idx="8">
                  <c:v>0.74712162593812992</c:v>
                </c:pt>
                <c:pt idx="9">
                  <c:v>0.80623010063360023</c:v>
                </c:pt>
                <c:pt idx="10">
                  <c:v>0.87204627128433387</c:v>
                </c:pt>
                <c:pt idx="11">
                  <c:v>0.98755826896545451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DE-45AE-A83D-52204F095EC6}"/>
            </c:ext>
          </c:extLst>
        </c:ser>
        <c:ser>
          <c:idx val="2"/>
          <c:order val="2"/>
          <c:tx>
            <c:strRef>
              <c:f>'Partida 01'!$C$31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807949239525805E-2"/>
                  <c:y val="-2.453671814242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DE-45AE-A83D-52204F095EC6}"/>
                </c:ext>
              </c:extLst>
            </c:dLbl>
            <c:dLbl>
              <c:idx val="1"/>
              <c:layout>
                <c:manualLayout>
                  <c:x val="-5.5230581007635851E-2"/>
                  <c:y val="-5.654747542716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DE-45AE-A83D-52204F095EC6}"/>
                </c:ext>
              </c:extLst>
            </c:dLbl>
            <c:dLbl>
              <c:idx val="2"/>
              <c:layout>
                <c:manualLayout>
                  <c:x val="-7.0270807589775136E-2"/>
                  <c:y val="-4.7976214620496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340580981970431E-2"/>
                      <c:h val="6.32787472754496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FDE-45AE-A83D-52204F095EC6}"/>
                </c:ext>
              </c:extLst>
            </c:dLbl>
            <c:dLbl>
              <c:idx val="3"/>
              <c:layout>
                <c:manualLayout>
                  <c:x val="-8.2796416240045023E-2"/>
                  <c:y val="-4.380945374684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DE-45AE-A83D-52204F095EC6}"/>
                </c:ext>
              </c:extLst>
            </c:dLbl>
            <c:dLbl>
              <c:idx val="4"/>
              <c:layout>
                <c:manualLayout>
                  <c:x val="-7.7778038819130521E-2"/>
                  <c:y val="-4.8571321549080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FDE-45AE-A83D-52204F095EC6}"/>
                </c:ext>
              </c:extLst>
            </c:dLbl>
            <c:dLbl>
              <c:idx val="5"/>
              <c:layout>
                <c:manualLayout>
                  <c:x val="-8.0307463718487571E-2"/>
                  <c:y val="-2.7380992956242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FDE-45AE-A83D-52204F095EC6}"/>
                </c:ext>
              </c:extLst>
            </c:dLbl>
            <c:dLbl>
              <c:idx val="6"/>
              <c:layout>
                <c:manualLayout>
                  <c:x val="-7.2823929043290339E-2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FDE-45AE-A83D-52204F095EC6}"/>
                </c:ext>
              </c:extLst>
            </c:dLbl>
            <c:dLbl>
              <c:idx val="7"/>
              <c:layout>
                <c:manualLayout>
                  <c:x val="-8.0311214816917775E-2"/>
                  <c:y val="-3.9761984225195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FDE-45AE-A83D-52204F095EC6}"/>
                </c:ext>
              </c:extLst>
            </c:dLbl>
            <c:dLbl>
              <c:idx val="8"/>
              <c:layout>
                <c:manualLayout>
                  <c:x val="-7.7814760098499899E-2"/>
                  <c:y val="-3.1309677312674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FDE-45AE-A83D-52204F095EC6}"/>
                </c:ext>
              </c:extLst>
            </c:dLbl>
            <c:dLbl>
              <c:idx val="9"/>
              <c:layout>
                <c:manualLayout>
                  <c:x val="-8.0234021159748814E-2"/>
                  <c:y val="-3.8571432910172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FDE-45AE-A83D-52204F095EC6}"/>
                </c:ext>
              </c:extLst>
            </c:dLbl>
            <c:dLbl>
              <c:idx val="10"/>
              <c:layout>
                <c:manualLayout>
                  <c:x val="-6.2682829031053766E-2"/>
                  <c:y val="-3.4285718142375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FDE-45AE-A83D-52204F095EC6}"/>
                </c:ext>
              </c:extLst>
            </c:dLbl>
            <c:dLbl>
              <c:idx val="11"/>
              <c:layout>
                <c:manualLayout>
                  <c:x val="-1.7014180594870316E-2"/>
                  <c:y val="-3.8801244306188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FDE-45AE-A83D-52204F095E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01'!$D$31:$O$31</c:f>
              <c:numCache>
                <c:formatCode>0.0%</c:formatCode>
                <c:ptCount val="12"/>
                <c:pt idx="0">
                  <c:v>0.12003342061069365</c:v>
                </c:pt>
                <c:pt idx="1">
                  <c:v>0.1788720642961546</c:v>
                </c:pt>
                <c:pt idx="2">
                  <c:v>0.26920410199830469</c:v>
                </c:pt>
                <c:pt idx="3">
                  <c:v>0.35309226784424336</c:v>
                </c:pt>
                <c:pt idx="4">
                  <c:v>0.4182528649001111</c:v>
                </c:pt>
                <c:pt idx="5">
                  <c:v>0.51860679002950016</c:v>
                </c:pt>
                <c:pt idx="6">
                  <c:v>0.60328082164309971</c:v>
                </c:pt>
                <c:pt idx="7">
                  <c:v>0.67784259269935365</c:v>
                </c:pt>
                <c:pt idx="8">
                  <c:v>0.7700068955004804</c:v>
                </c:pt>
                <c:pt idx="9">
                  <c:v>0.84814333337310865</c:v>
                </c:pt>
                <c:pt idx="10">
                  <c:v>0.92589227037832056</c:v>
                </c:pt>
                <c:pt idx="11">
                  <c:v>0.98950555626268788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FFDE-45AE-A83D-52204F095E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8389240"/>
        <c:axId val="458388456"/>
      </c:lineChart>
      <c:catAx>
        <c:axId val="458389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8388456"/>
        <c:crosses val="autoZero"/>
        <c:auto val="1"/>
        <c:lblAlgn val="ctr"/>
        <c:lblOffset val="100"/>
        <c:tickLblSkip val="1"/>
        <c:noMultiLvlLbl val="0"/>
      </c:catAx>
      <c:valAx>
        <c:axId val="45838845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83892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01'!$D$32:$O$32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01'!$D$33:$O$33</c:f>
              <c:numCache>
                <c:formatCode>0.0%</c:formatCode>
                <c:ptCount val="12"/>
                <c:pt idx="0">
                  <c:v>0.09</c:v>
                </c:pt>
                <c:pt idx="1">
                  <c:v>5.5E-2</c:v>
                </c:pt>
                <c:pt idx="2">
                  <c:v>7.2999999999999995E-2</c:v>
                </c:pt>
                <c:pt idx="3">
                  <c:v>7.2999999999999995E-2</c:v>
                </c:pt>
                <c:pt idx="4">
                  <c:v>6.5000000000000002E-2</c:v>
                </c:pt>
                <c:pt idx="5">
                  <c:v>7.2999999999999995E-2</c:v>
                </c:pt>
                <c:pt idx="6">
                  <c:v>6.2E-2</c:v>
                </c:pt>
                <c:pt idx="7">
                  <c:v>6.0999999999999999E-2</c:v>
                </c:pt>
                <c:pt idx="8">
                  <c:v>9.0999999999999998E-2</c:v>
                </c:pt>
                <c:pt idx="9">
                  <c:v>0.1</c:v>
                </c:pt>
                <c:pt idx="10">
                  <c:v>8.5000000000000006E-2</c:v>
                </c:pt>
                <c:pt idx="11">
                  <c:v>0.112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4E-4B1A-B8FF-F507B6CEC099}"/>
            </c:ext>
          </c:extLst>
        </c:ser>
        <c:ser>
          <c:idx val="1"/>
          <c:order val="1"/>
          <c:tx>
            <c:strRef>
              <c:f>'Partida 01'!$C$34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01'!$D$34:$O$34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8.0495591048892062E-2</c:v>
                </c:pt>
                <c:pt idx="2">
                  <c:v>8.461937677460904E-2</c:v>
                </c:pt>
                <c:pt idx="3">
                  <c:v>8.0991965175188738E-2</c:v>
                </c:pt>
                <c:pt idx="4">
                  <c:v>7.3405717318128796E-2</c:v>
                </c:pt>
                <c:pt idx="5">
                  <c:v>8.1755843771761136E-2</c:v>
                </c:pt>
                <c:pt idx="6">
                  <c:v>7.6812964706777551E-2</c:v>
                </c:pt>
                <c:pt idx="7">
                  <c:v>6.4960466344200885E-2</c:v>
                </c:pt>
                <c:pt idx="8">
                  <c:v>9.3127297619456206E-2</c:v>
                </c:pt>
                <c:pt idx="9">
                  <c:v>5.9108474695470342E-2</c:v>
                </c:pt>
                <c:pt idx="10">
                  <c:v>6.5816170650733627E-2</c:v>
                </c:pt>
                <c:pt idx="11">
                  <c:v>0.12110791867957396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4E-4B1A-B8FF-F507B6CEC099}"/>
            </c:ext>
          </c:extLst>
        </c:ser>
        <c:ser>
          <c:idx val="2"/>
          <c:order val="2"/>
          <c:tx>
            <c:strRef>
              <c:f>'Partida 01'!$C$35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01'!$D$35:$O$35</c:f>
              <c:numCache>
                <c:formatCode>0.0%</c:formatCode>
                <c:ptCount val="12"/>
                <c:pt idx="0">
                  <c:v>0.12003342061069365</c:v>
                </c:pt>
                <c:pt idx="1">
                  <c:v>5.8838643685460934E-2</c:v>
                </c:pt>
                <c:pt idx="2">
                  <c:v>9.7234177223345861E-2</c:v>
                </c:pt>
                <c:pt idx="3">
                  <c:v>8.3888165845938681E-2</c:v>
                </c:pt>
                <c:pt idx="4">
                  <c:v>6.5160597055867714E-2</c:v>
                </c:pt>
                <c:pt idx="5">
                  <c:v>0.10677168600144994</c:v>
                </c:pt>
                <c:pt idx="6">
                  <c:v>8.4674031613599529E-2</c:v>
                </c:pt>
                <c:pt idx="7">
                  <c:v>7.4561771056253973E-2</c:v>
                </c:pt>
                <c:pt idx="8">
                  <c:v>9.2164302801126738E-2</c:v>
                </c:pt>
                <c:pt idx="9">
                  <c:v>7.7088943307386582E-2</c:v>
                </c:pt>
                <c:pt idx="10">
                  <c:v>7.7748937005211891E-2</c:v>
                </c:pt>
                <c:pt idx="11">
                  <c:v>0.1286080316609019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4E-4B1A-B8FF-F507B6CEC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58391592"/>
        <c:axId val="458391984"/>
      </c:barChart>
      <c:catAx>
        <c:axId val="458391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8391984"/>
        <c:crosses val="autoZero"/>
        <c:auto val="0"/>
        <c:lblAlgn val="ctr"/>
        <c:lblOffset val="100"/>
        <c:noMultiLvlLbl val="0"/>
      </c:catAx>
      <c:valAx>
        <c:axId val="45839198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583915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01-03-2022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01-03-2022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049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33412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 de texto 2"/>
          <p:cNvSpPr txBox="1">
            <a:spLocks noChangeArrowheads="1"/>
          </p:cNvSpPr>
          <p:nvPr userDrawn="1"/>
        </p:nvSpPr>
        <p:spPr bwMode="auto">
          <a:xfrm>
            <a:off x="742950" y="633412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01-03-2022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Cuadro de texto 2"/>
          <p:cNvSpPr txBox="1">
            <a:spLocks noChangeArrowheads="1"/>
          </p:cNvSpPr>
          <p:nvPr userDrawn="1"/>
        </p:nvSpPr>
        <p:spPr bwMode="auto">
          <a:xfrm>
            <a:off x="742950" y="633411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721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DICIEMBRE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2022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154176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7E3C81A4-B528-46BC-A629-30C234657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21810"/>
              </p:ext>
            </p:extLst>
          </p:nvPr>
        </p:nvGraphicFramePr>
        <p:xfrm>
          <a:off x="457200" y="2132856"/>
          <a:ext cx="8229600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348" y="151921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66069"/>
              </p:ext>
            </p:extLst>
          </p:nvPr>
        </p:nvGraphicFramePr>
        <p:xfrm>
          <a:off x="379348" y="2348880"/>
          <a:ext cx="821079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868" y="157500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160726"/>
              </p:ext>
            </p:extLst>
          </p:nvPr>
        </p:nvGraphicFramePr>
        <p:xfrm>
          <a:off x="452868" y="2276872"/>
          <a:ext cx="8210798" cy="3683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16048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4478" y="231778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6354" y="5944195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D783E37-D939-4CCD-B37E-DD6B45316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743266"/>
              </p:ext>
            </p:extLst>
          </p:nvPr>
        </p:nvGraphicFramePr>
        <p:xfrm>
          <a:off x="433140" y="2605822"/>
          <a:ext cx="8210795" cy="2647351"/>
        </p:xfrm>
        <a:graphic>
          <a:graphicData uri="http://schemas.openxmlformats.org/drawingml/2006/table">
            <a:tbl>
              <a:tblPr/>
              <a:tblGrid>
                <a:gridCol w="971520">
                  <a:extLst>
                    <a:ext uri="{9D8B030D-6E8A-4147-A177-3AD203B41FA5}">
                      <a16:colId xmlns:a16="http://schemas.microsoft.com/office/drawing/2014/main" val="4280342859"/>
                    </a:ext>
                  </a:extLst>
                </a:gridCol>
                <a:gridCol w="2468676">
                  <a:extLst>
                    <a:ext uri="{9D8B030D-6E8A-4147-A177-3AD203B41FA5}">
                      <a16:colId xmlns:a16="http://schemas.microsoft.com/office/drawing/2014/main" val="4255715230"/>
                    </a:ext>
                  </a:extLst>
                </a:gridCol>
                <a:gridCol w="971520">
                  <a:extLst>
                    <a:ext uri="{9D8B030D-6E8A-4147-A177-3AD203B41FA5}">
                      <a16:colId xmlns:a16="http://schemas.microsoft.com/office/drawing/2014/main" val="3800425537"/>
                    </a:ext>
                  </a:extLst>
                </a:gridCol>
                <a:gridCol w="971520">
                  <a:extLst>
                    <a:ext uri="{9D8B030D-6E8A-4147-A177-3AD203B41FA5}">
                      <a16:colId xmlns:a16="http://schemas.microsoft.com/office/drawing/2014/main" val="526017071"/>
                    </a:ext>
                  </a:extLst>
                </a:gridCol>
                <a:gridCol w="971520">
                  <a:extLst>
                    <a:ext uri="{9D8B030D-6E8A-4147-A177-3AD203B41FA5}">
                      <a16:colId xmlns:a16="http://schemas.microsoft.com/office/drawing/2014/main" val="925972543"/>
                    </a:ext>
                  </a:extLst>
                </a:gridCol>
                <a:gridCol w="971520">
                  <a:extLst>
                    <a:ext uri="{9D8B030D-6E8A-4147-A177-3AD203B41FA5}">
                      <a16:colId xmlns:a16="http://schemas.microsoft.com/office/drawing/2014/main" val="717926939"/>
                    </a:ext>
                  </a:extLst>
                </a:gridCol>
                <a:gridCol w="884519">
                  <a:extLst>
                    <a:ext uri="{9D8B030D-6E8A-4147-A177-3AD203B41FA5}">
                      <a16:colId xmlns:a16="http://schemas.microsoft.com/office/drawing/2014/main" val="1314342923"/>
                    </a:ext>
                  </a:extLst>
                </a:gridCol>
              </a:tblGrid>
              <a:tr h="19628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132250"/>
                  </a:ext>
                </a:extLst>
              </a:tr>
              <a:tr h="6011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764062"/>
                  </a:ext>
                </a:extLst>
              </a:tr>
              <a:tr h="208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19.468.302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2.308.831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26644"/>
                  </a:ext>
                </a:extLst>
              </a:tr>
              <a:tr h="245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8.724.379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8.678.277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875317"/>
                  </a:ext>
                </a:extLst>
              </a:tr>
              <a:tr h="196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5.809.088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5.674.631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44816"/>
                  </a:ext>
                </a:extLst>
              </a:tr>
              <a:tr h="245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62130"/>
                  </a:ext>
                </a:extLst>
              </a:tr>
              <a:tr h="196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3.602.925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676436"/>
                  </a:ext>
                </a:extLst>
              </a:tr>
              <a:tr h="3655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486360"/>
                  </a:ext>
                </a:extLst>
              </a:tr>
              <a:tr h="196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615462"/>
                  </a:ext>
                </a:extLst>
              </a:tr>
              <a:tr h="196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226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5534" y="6395427"/>
            <a:ext cx="71038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76001" y="145038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6001" y="2077220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3BF51DF-1D1D-49E3-AD43-F046025C77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867283"/>
              </p:ext>
            </p:extLst>
          </p:nvPr>
        </p:nvGraphicFramePr>
        <p:xfrm>
          <a:off x="475534" y="2379279"/>
          <a:ext cx="8210796" cy="3962400"/>
        </p:xfrm>
        <a:graphic>
          <a:graphicData uri="http://schemas.openxmlformats.org/drawingml/2006/table">
            <a:tbl>
              <a:tblPr/>
              <a:tblGrid>
                <a:gridCol w="878090">
                  <a:extLst>
                    <a:ext uri="{9D8B030D-6E8A-4147-A177-3AD203B41FA5}">
                      <a16:colId xmlns:a16="http://schemas.microsoft.com/office/drawing/2014/main" val="216532487"/>
                    </a:ext>
                  </a:extLst>
                </a:gridCol>
                <a:gridCol w="324369">
                  <a:extLst>
                    <a:ext uri="{9D8B030D-6E8A-4147-A177-3AD203B41FA5}">
                      <a16:colId xmlns:a16="http://schemas.microsoft.com/office/drawing/2014/main" val="3417568035"/>
                    </a:ext>
                  </a:extLst>
                </a:gridCol>
                <a:gridCol w="324369">
                  <a:extLst>
                    <a:ext uri="{9D8B030D-6E8A-4147-A177-3AD203B41FA5}">
                      <a16:colId xmlns:a16="http://schemas.microsoft.com/office/drawing/2014/main" val="1009775922"/>
                    </a:ext>
                  </a:extLst>
                </a:gridCol>
                <a:gridCol w="2385259">
                  <a:extLst>
                    <a:ext uri="{9D8B030D-6E8A-4147-A177-3AD203B41FA5}">
                      <a16:colId xmlns:a16="http://schemas.microsoft.com/office/drawing/2014/main" val="4080985674"/>
                    </a:ext>
                  </a:extLst>
                </a:gridCol>
                <a:gridCol w="878090">
                  <a:extLst>
                    <a:ext uri="{9D8B030D-6E8A-4147-A177-3AD203B41FA5}">
                      <a16:colId xmlns:a16="http://schemas.microsoft.com/office/drawing/2014/main" val="1553725741"/>
                    </a:ext>
                  </a:extLst>
                </a:gridCol>
                <a:gridCol w="878090">
                  <a:extLst>
                    <a:ext uri="{9D8B030D-6E8A-4147-A177-3AD203B41FA5}">
                      <a16:colId xmlns:a16="http://schemas.microsoft.com/office/drawing/2014/main" val="2935363983"/>
                    </a:ext>
                  </a:extLst>
                </a:gridCol>
                <a:gridCol w="878090">
                  <a:extLst>
                    <a:ext uri="{9D8B030D-6E8A-4147-A177-3AD203B41FA5}">
                      <a16:colId xmlns:a16="http://schemas.microsoft.com/office/drawing/2014/main" val="3684480207"/>
                    </a:ext>
                  </a:extLst>
                </a:gridCol>
                <a:gridCol w="878090">
                  <a:extLst>
                    <a:ext uri="{9D8B030D-6E8A-4147-A177-3AD203B41FA5}">
                      <a16:colId xmlns:a16="http://schemas.microsoft.com/office/drawing/2014/main" val="147444339"/>
                    </a:ext>
                  </a:extLst>
                </a:gridCol>
                <a:gridCol w="786349">
                  <a:extLst>
                    <a:ext uri="{9D8B030D-6E8A-4147-A177-3AD203B41FA5}">
                      <a16:colId xmlns:a16="http://schemas.microsoft.com/office/drawing/2014/main" val="445693803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587336"/>
                  </a:ext>
                </a:extLst>
              </a:tr>
              <a:tr h="9620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54475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19.468.302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2.308.831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91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8.724.379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631.347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8.678.277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40889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5.809.088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254.973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5.674.631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0942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40019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58493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351.732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3.602.925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5108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351.732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3.602.925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244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351.732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3.602.925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72293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411.440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397.863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437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7895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226.448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375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9399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8550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2559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886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4878</TotalTime>
  <Words>485</Words>
  <Application>Microsoft Office PowerPoint</Application>
  <PresentationFormat>Presentación en pantalla (4:3)</PresentationFormat>
  <Paragraphs>239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1_Tema de Office</vt:lpstr>
      <vt:lpstr>Tema de Office</vt:lpstr>
      <vt:lpstr>EJECUCIÓN ACUMULADA DE GASTOS PRESUPUESTARIOS AL MES DE DICIEMBRE DE 2021 PARTIDA 01: PRESIDENCIA DE LA REPÚBLICA</vt:lpstr>
      <vt:lpstr>EJECUCIÓN DE GASTOS A DICIEMBRE DE 2021  PARTIDA 01 PRESIDENCIA DE LA REPÚBLICA</vt:lpstr>
      <vt:lpstr>EJECUCIÓN DE GASTOS A DICIEMBRE DE 2021  PARTIDA 01 PRESIDENCIA DE LA REPÚBLICA</vt:lpstr>
      <vt:lpstr>EJECUCIÓN DE GASTOS A DICIEMBRE DE 2021  PARTIDA 01 PRESIDENCIA DE LA REPÚBLICA</vt:lpstr>
      <vt:lpstr>EJECUCIÓN ACUMULADA DE GASTOS A DICIEMBRE DE 2021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283</cp:revision>
  <cp:lastPrinted>2020-09-07T04:49:41Z</cp:lastPrinted>
  <dcterms:created xsi:type="dcterms:W3CDTF">2016-06-23T13:38:47Z</dcterms:created>
  <dcterms:modified xsi:type="dcterms:W3CDTF">2022-03-01T15:16:46Z</dcterms:modified>
</cp:coreProperties>
</file>