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7"/>
  </p:notesMasterIdLst>
  <p:handoutMasterIdLst>
    <p:handoutMasterId r:id="rId38"/>
  </p:handoutMasterIdLst>
  <p:sldIdLst>
    <p:sldId id="256" r:id="rId3"/>
    <p:sldId id="309" r:id="rId4"/>
    <p:sldId id="304" r:id="rId5"/>
    <p:sldId id="312" r:id="rId6"/>
    <p:sldId id="264" r:id="rId7"/>
    <p:sldId id="263" r:id="rId8"/>
    <p:sldId id="302" r:id="rId9"/>
    <p:sldId id="316" r:id="rId10"/>
    <p:sldId id="317" r:id="rId11"/>
    <p:sldId id="299" r:id="rId12"/>
    <p:sldId id="318" r:id="rId13"/>
    <p:sldId id="320" r:id="rId14"/>
    <p:sldId id="341" r:id="rId15"/>
    <p:sldId id="333" r:id="rId16"/>
    <p:sldId id="321" r:id="rId17"/>
    <p:sldId id="339" r:id="rId18"/>
    <p:sldId id="322" r:id="rId19"/>
    <p:sldId id="323" r:id="rId20"/>
    <p:sldId id="324" r:id="rId21"/>
    <p:sldId id="325" r:id="rId22"/>
    <p:sldId id="326" r:id="rId23"/>
    <p:sldId id="319" r:id="rId24"/>
    <p:sldId id="332" r:id="rId25"/>
    <p:sldId id="338" r:id="rId26"/>
    <p:sldId id="334" r:id="rId27"/>
    <p:sldId id="331" r:id="rId28"/>
    <p:sldId id="330" r:id="rId29"/>
    <p:sldId id="329" r:id="rId30"/>
    <p:sldId id="328" r:id="rId31"/>
    <p:sldId id="336" r:id="rId32"/>
    <p:sldId id="335" r:id="rId33"/>
    <p:sldId id="337" r:id="rId34"/>
    <p:sldId id="327" r:id="rId35"/>
    <p:sldId id="340" r:id="rId36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>
                <a:effectLst/>
              </a:rPr>
              <a:t>Distribución Presupuesto Inicial por Subtítulos de Gasto</a:t>
            </a:r>
            <a:endParaRPr lang="es-CL" sz="1100">
              <a:effectLst/>
            </a:endParaRPr>
          </a:p>
        </c:rich>
      </c:tx>
      <c:layout>
        <c:manualLayout>
          <c:xMode val="edge"/>
          <c:yMode val="edge"/>
          <c:x val="0.23914691198633331"/>
          <c:y val="0.19672833220572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046341068299075E-2"/>
          <c:y val="0.29189577681038587"/>
          <c:w val="0.96527777777777779"/>
          <c:h val="0.43046478565179352"/>
        </c:manualLayout>
      </c:layout>
      <c:pie3DChart>
        <c:varyColors val="1"/>
        <c:ser>
          <c:idx val="0"/>
          <c:order val="0"/>
          <c:tx>
            <c:strRef>
              <c:f>'Partida 13'!$D$63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09-4530-AB48-01B861B6F4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D09-4530-AB48-01B861B6F4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D09-4530-AB48-01B861B6F4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D09-4530-AB48-01B861B6F4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D09-4530-AB48-01B861B6F4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D09-4530-AB48-01B861B6F48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13'!$C$64:$C$69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INICIATIVAS DE INVERSIÓN          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13'!$D$64:$D$69</c:f>
              <c:numCache>
                <c:formatCode>#,##0</c:formatCode>
                <c:ptCount val="6"/>
                <c:pt idx="0">
                  <c:v>215709768</c:v>
                </c:pt>
                <c:pt idx="1">
                  <c:v>58173813</c:v>
                </c:pt>
                <c:pt idx="2">
                  <c:v>161586436</c:v>
                </c:pt>
                <c:pt idx="3">
                  <c:v>3353507</c:v>
                </c:pt>
                <c:pt idx="4">
                  <c:v>89861262</c:v>
                </c:pt>
                <c:pt idx="5">
                  <c:v>227694320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D09-4530-AB48-01B861B6F4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</c:legendEntry>
      <c:layout>
        <c:manualLayout>
          <c:xMode val="edge"/>
          <c:yMode val="edge"/>
          <c:x val="3.3316599848015167E-2"/>
          <c:y val="0.77203227474537617"/>
          <c:w val="0.91113277894230449"/>
          <c:h val="0.193584460375278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/>
              <a:t>% Ejecución Acumulada  2019 - 2020 - 2021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6748105084995211E-2"/>
          <c:y val="0.102204834024336"/>
          <c:w val="0.89040661973328106"/>
          <c:h val="0.6495701601476539"/>
        </c:manualLayout>
      </c:layout>
      <c:lineChart>
        <c:grouping val="standard"/>
        <c:varyColors val="0"/>
        <c:ser>
          <c:idx val="2"/>
          <c:order val="0"/>
          <c:tx>
            <c:strRef>
              <c:f>'Partida 13'!$C$22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13'!$D$21:$O$21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13'!$D$22:$O$22</c:f>
              <c:numCache>
                <c:formatCode>0.0%</c:formatCode>
                <c:ptCount val="12"/>
                <c:pt idx="0">
                  <c:v>4.9359708464816389E-2</c:v>
                </c:pt>
                <c:pt idx="1">
                  <c:v>0.11650833832651834</c:v>
                </c:pt>
                <c:pt idx="2">
                  <c:v>0.21789340508221777</c:v>
                </c:pt>
                <c:pt idx="3">
                  <c:v>0.31546752389159288</c:v>
                </c:pt>
                <c:pt idx="4">
                  <c:v>0.40454346833866656</c:v>
                </c:pt>
                <c:pt idx="5">
                  <c:v>0.49669152472025307</c:v>
                </c:pt>
                <c:pt idx="6">
                  <c:v>0.58289365358605905</c:v>
                </c:pt>
                <c:pt idx="7">
                  <c:v>0.65143906015164132</c:v>
                </c:pt>
                <c:pt idx="8">
                  <c:v>0.72746791638458541</c:v>
                </c:pt>
                <c:pt idx="9">
                  <c:v>0.80015751785603972</c:v>
                </c:pt>
                <c:pt idx="10">
                  <c:v>0.87854044155065913</c:v>
                </c:pt>
                <c:pt idx="11">
                  <c:v>0.99251656983233771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25-4596-958F-3AC7D43204E2}"/>
            </c:ext>
          </c:extLst>
        </c:ser>
        <c:ser>
          <c:idx val="0"/>
          <c:order val="1"/>
          <c:tx>
            <c:strRef>
              <c:f>'Partida 13'!$C$23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13'!$D$21:$O$21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13'!$D$23:$O$23</c:f>
              <c:numCache>
                <c:formatCode>0.0%</c:formatCode>
                <c:ptCount val="12"/>
                <c:pt idx="0">
                  <c:v>4.5506122343900321E-2</c:v>
                </c:pt>
                <c:pt idx="1">
                  <c:v>0.11491136199166692</c:v>
                </c:pt>
                <c:pt idx="2">
                  <c:v>0.22005666775595142</c:v>
                </c:pt>
                <c:pt idx="3">
                  <c:v>0.32516004515734992</c:v>
                </c:pt>
                <c:pt idx="4">
                  <c:v>0.4024433856505516</c:v>
                </c:pt>
                <c:pt idx="5">
                  <c:v>0.48371334766331031</c:v>
                </c:pt>
                <c:pt idx="6">
                  <c:v>0.55356643521811599</c:v>
                </c:pt>
                <c:pt idx="7">
                  <c:v>0.62954488697371802</c:v>
                </c:pt>
                <c:pt idx="8">
                  <c:v>0.70370226586664442</c:v>
                </c:pt>
                <c:pt idx="9">
                  <c:v>0.76028429464728409</c:v>
                </c:pt>
                <c:pt idx="10">
                  <c:v>0.86080419746733439</c:v>
                </c:pt>
                <c:pt idx="11">
                  <c:v>0.98924947501608862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25-4596-958F-3AC7D43204E2}"/>
            </c:ext>
          </c:extLst>
        </c:ser>
        <c:ser>
          <c:idx val="1"/>
          <c:order val="2"/>
          <c:tx>
            <c:strRef>
              <c:f>'Partida 13'!$C$24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gradFill rotWithShape="1"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chemeClr val="accent2">
                        <a:shade val="93000"/>
                        <a:satMod val="130000"/>
                      </a:schemeClr>
                    </a:gs>
                    <a:gs pos="100000">
                      <a:schemeClr val="accent2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  <a:ln w="9525">
                  <a:solidFill>
                    <a:schemeClr val="accent2"/>
                  </a:solidFill>
                  <a:round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925-4596-958F-3AC7D43204E2}"/>
              </c:ext>
            </c:extLst>
          </c:dPt>
          <c:dLbls>
            <c:dLbl>
              <c:idx val="0"/>
              <c:layout>
                <c:manualLayout>
                  <c:x val="-4.2988364772160489E-2"/>
                  <c:y val="3.9618894987249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25-4596-958F-3AC7D43204E2}"/>
                </c:ext>
              </c:extLst>
            </c:dLbl>
            <c:dLbl>
              <c:idx val="1"/>
              <c:layout>
                <c:manualLayout>
                  <c:x val="-3.7383177570093497E-2"/>
                  <c:y val="4.1994739084261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25-4596-958F-3AC7D43204E2}"/>
                </c:ext>
              </c:extLst>
            </c:dLbl>
            <c:dLbl>
              <c:idx val="2"/>
              <c:layout>
                <c:manualLayout>
                  <c:x val="-4.3613707165109032E-2"/>
                  <c:y val="5.9492547036036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25-4596-958F-3AC7D43204E2}"/>
                </c:ext>
              </c:extLst>
            </c:dLbl>
            <c:dLbl>
              <c:idx val="3"/>
              <c:layout>
                <c:manualLayout>
                  <c:x val="-4.1536863966770511E-2"/>
                  <c:y val="5.2493423855326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25-4596-958F-3AC7D43204E2}"/>
                </c:ext>
              </c:extLst>
            </c:dLbl>
            <c:dLbl>
              <c:idx val="4"/>
              <c:layout>
                <c:manualLayout>
                  <c:x val="-3.7383177570093455E-2"/>
                  <c:y val="6.2992108626391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25-4596-958F-3AC7D43204E2}"/>
                </c:ext>
              </c:extLst>
            </c:dLbl>
            <c:dLbl>
              <c:idx val="5"/>
              <c:layout>
                <c:manualLayout>
                  <c:x val="-3.7383177570093531E-2"/>
                  <c:y val="5.249342385532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25-4596-958F-3AC7D43204E2}"/>
                </c:ext>
              </c:extLst>
            </c:dLbl>
            <c:dLbl>
              <c:idx val="6"/>
              <c:layout>
                <c:manualLayout>
                  <c:x val="-4.7767393561786012E-2"/>
                  <c:y val="4.1994739084261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25-4596-958F-3AC7D43204E2}"/>
                </c:ext>
              </c:extLst>
            </c:dLbl>
            <c:dLbl>
              <c:idx val="7"/>
              <c:layout>
                <c:manualLayout>
                  <c:x val="-4.9844236760124609E-2"/>
                  <c:y val="4.1994739084261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25-4596-958F-3AC7D43204E2}"/>
                </c:ext>
              </c:extLst>
            </c:dLbl>
            <c:dLbl>
              <c:idx val="8"/>
              <c:layout>
                <c:manualLayout>
                  <c:x val="-4.5690550363447636E-2"/>
                  <c:y val="4.1994739084261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25-4596-958F-3AC7D43204E2}"/>
                </c:ext>
              </c:extLst>
            </c:dLbl>
            <c:dLbl>
              <c:idx val="9"/>
              <c:layout>
                <c:manualLayout>
                  <c:x val="-3.3229491173416559E-2"/>
                  <c:y val="3.1496054313195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25-4596-958F-3AC7D43204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13'!$D$21:$O$21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13'!$D$24:$O$24</c:f>
              <c:numCache>
                <c:formatCode>0.0%</c:formatCode>
                <c:ptCount val="12"/>
                <c:pt idx="0">
                  <c:v>4.0323206726136269E-2</c:v>
                </c:pt>
                <c:pt idx="1">
                  <c:v>0.12253255703017579</c:v>
                </c:pt>
                <c:pt idx="2">
                  <c:v>0.23156664016124215</c:v>
                </c:pt>
                <c:pt idx="3">
                  <c:v>0.31377029580049232</c:v>
                </c:pt>
                <c:pt idx="4">
                  <c:v>0.39320081703568532</c:v>
                </c:pt>
                <c:pt idx="5">
                  <c:v>0.4801514462924828</c:v>
                </c:pt>
                <c:pt idx="6">
                  <c:v>0.54355963032573573</c:v>
                </c:pt>
                <c:pt idx="7">
                  <c:v>0.61930708942650203</c:v>
                </c:pt>
                <c:pt idx="8">
                  <c:v>0.69709758674582767</c:v>
                </c:pt>
                <c:pt idx="9">
                  <c:v>0.76446787229983681</c:v>
                </c:pt>
                <c:pt idx="10">
                  <c:v>0.84087817146742028</c:v>
                </c:pt>
                <c:pt idx="11">
                  <c:v>0.95899016020939853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925-4596-958F-3AC7D43204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1583040"/>
        <c:axId val="361584216"/>
      </c:lineChart>
      <c:catAx>
        <c:axId val="36158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61584216"/>
        <c:crosses val="autoZero"/>
        <c:auto val="1"/>
        <c:lblAlgn val="ctr"/>
        <c:lblOffset val="100"/>
        <c:noMultiLvlLbl val="0"/>
      </c:catAx>
      <c:valAx>
        <c:axId val="3615842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615830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00" b="1"/>
              <a:t>% Ejecución Mensual  2019 - 2020 - 2021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13'!$C$29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13'!$D$28:$O$28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13'!$D$29:$O$29</c:f>
              <c:numCache>
                <c:formatCode>0.0%</c:formatCode>
                <c:ptCount val="12"/>
                <c:pt idx="0">
                  <c:v>4.9359708464816389E-2</c:v>
                </c:pt>
                <c:pt idx="1">
                  <c:v>6.7329647358866054E-2</c:v>
                </c:pt>
                <c:pt idx="2">
                  <c:v>0.10251717366272182</c:v>
                </c:pt>
                <c:pt idx="3">
                  <c:v>9.7574118809375138E-2</c:v>
                </c:pt>
                <c:pt idx="4">
                  <c:v>9.0266690873798711E-2</c:v>
                </c:pt>
                <c:pt idx="5">
                  <c:v>0.10233769051308687</c:v>
                </c:pt>
                <c:pt idx="6">
                  <c:v>8.8205315442897017E-2</c:v>
                </c:pt>
                <c:pt idx="7">
                  <c:v>7.7931350926418189E-2</c:v>
                </c:pt>
                <c:pt idx="8">
                  <c:v>8.1320379961063893E-2</c:v>
                </c:pt>
                <c:pt idx="9">
                  <c:v>7.2689601471454354E-2</c:v>
                </c:pt>
                <c:pt idx="10">
                  <c:v>8.4962428527516926E-2</c:v>
                </c:pt>
                <c:pt idx="11">
                  <c:v>0.12613003861161651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D6-4C7F-9AD1-0AA56B4EF0AE}"/>
            </c:ext>
          </c:extLst>
        </c:ser>
        <c:ser>
          <c:idx val="0"/>
          <c:order val="1"/>
          <c:tx>
            <c:strRef>
              <c:f>'Partida 13'!$C$30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13'!$D$28:$O$28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13'!$D$30:$O$30</c:f>
              <c:numCache>
                <c:formatCode>0.0%</c:formatCode>
                <c:ptCount val="12"/>
                <c:pt idx="0">
                  <c:v>4.5506122343900321E-2</c:v>
                </c:pt>
                <c:pt idx="1">
                  <c:v>6.9996170565702842E-2</c:v>
                </c:pt>
                <c:pt idx="2">
                  <c:v>0.10933352309056353</c:v>
                </c:pt>
                <c:pt idx="3">
                  <c:v>0.10294127414896519</c:v>
                </c:pt>
                <c:pt idx="4">
                  <c:v>7.8181445740577796E-2</c:v>
                </c:pt>
                <c:pt idx="5">
                  <c:v>7.5612878517171384E-2</c:v>
                </c:pt>
                <c:pt idx="6">
                  <c:v>6.9853087554805723E-2</c:v>
                </c:pt>
                <c:pt idx="7">
                  <c:v>7.5978451755602014E-2</c:v>
                </c:pt>
                <c:pt idx="8">
                  <c:v>8.0201152044641566E-2</c:v>
                </c:pt>
                <c:pt idx="9">
                  <c:v>8.5282485670520256E-2</c:v>
                </c:pt>
                <c:pt idx="10">
                  <c:v>0.10051990282005026</c:v>
                </c:pt>
                <c:pt idx="11">
                  <c:v>0.14237714611781987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D6-4C7F-9AD1-0AA56B4EF0AE}"/>
            </c:ext>
          </c:extLst>
        </c:ser>
        <c:ser>
          <c:idx val="1"/>
          <c:order val="2"/>
          <c:tx>
            <c:strRef>
              <c:f>'Partida 13'!$C$31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7953316288520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D6-4C7F-9AD1-0AA56B4EF0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13'!$D$28:$O$28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13'!$D$31:$O$31</c:f>
              <c:numCache>
                <c:formatCode>0.0%</c:formatCode>
                <c:ptCount val="12"/>
                <c:pt idx="0">
                  <c:v>4.0323206726136269E-2</c:v>
                </c:pt>
                <c:pt idx="1">
                  <c:v>8.3396072917030939E-2</c:v>
                </c:pt>
                <c:pt idx="2">
                  <c:v>0.10968023647318037</c:v>
                </c:pt>
                <c:pt idx="3">
                  <c:v>8.7316231044955644E-2</c:v>
                </c:pt>
                <c:pt idx="4">
                  <c:v>8.8602623010525086E-2</c:v>
                </c:pt>
                <c:pt idx="5">
                  <c:v>8.8656778103983966E-2</c:v>
                </c:pt>
                <c:pt idx="6">
                  <c:v>6.3408184033252879E-2</c:v>
                </c:pt>
                <c:pt idx="7">
                  <c:v>7.600283899122981E-2</c:v>
                </c:pt>
                <c:pt idx="8">
                  <c:v>8.8866952934804747E-2</c:v>
                </c:pt>
                <c:pt idx="9">
                  <c:v>6.9698470761033152E-2</c:v>
                </c:pt>
                <c:pt idx="10">
                  <c:v>8.5973442258866939E-2</c:v>
                </c:pt>
                <c:pt idx="11">
                  <c:v>0.15987202336424947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D6-4C7F-9AD1-0AA56B4EF0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86960"/>
        <c:axId val="361585392"/>
      </c:barChart>
      <c:catAx>
        <c:axId val="36158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61585392"/>
        <c:crosses val="autoZero"/>
        <c:auto val="1"/>
        <c:lblAlgn val="ctr"/>
        <c:lblOffset val="100"/>
        <c:noMultiLvlLbl val="0"/>
      </c:catAx>
      <c:valAx>
        <c:axId val="3615853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6158696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66732" cy="468154"/>
          </a:xfrm>
          <a:prstGeom prst="rect">
            <a:avLst/>
          </a:prstGeom>
        </p:spPr>
        <p:txBody>
          <a:bodyPr vert="horz" lIns="92846" tIns="46423" rIns="92846" bIns="46423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11" y="0"/>
            <a:ext cx="3066732" cy="468154"/>
          </a:xfrm>
          <a:prstGeom prst="rect">
            <a:avLst/>
          </a:prstGeom>
        </p:spPr>
        <p:txBody>
          <a:bodyPr vert="horz" lIns="92846" tIns="46423" rIns="92846" bIns="46423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02-03-2022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6" y="8893296"/>
            <a:ext cx="3066732" cy="468154"/>
          </a:xfrm>
          <a:prstGeom prst="rect">
            <a:avLst/>
          </a:prstGeom>
        </p:spPr>
        <p:txBody>
          <a:bodyPr vert="horz" lIns="92846" tIns="46423" rIns="92846" bIns="46423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11" y="8893296"/>
            <a:ext cx="3066732" cy="468154"/>
          </a:xfrm>
          <a:prstGeom prst="rect">
            <a:avLst/>
          </a:prstGeom>
        </p:spPr>
        <p:txBody>
          <a:bodyPr vert="horz" lIns="92846" tIns="46423" rIns="92846" bIns="46423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66732" cy="468154"/>
          </a:xfrm>
          <a:prstGeom prst="rect">
            <a:avLst/>
          </a:prstGeom>
        </p:spPr>
        <p:txBody>
          <a:bodyPr vert="horz" lIns="92846" tIns="46423" rIns="92846" bIns="46423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11" y="0"/>
            <a:ext cx="3066732" cy="468154"/>
          </a:xfrm>
          <a:prstGeom prst="rect">
            <a:avLst/>
          </a:prstGeom>
        </p:spPr>
        <p:txBody>
          <a:bodyPr vert="horz" lIns="92846" tIns="46423" rIns="92846" bIns="46423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02-03-2022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46" tIns="46423" rIns="92846" bIns="46423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46" tIns="46423" rIns="92846" bIns="4642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6" y="8893296"/>
            <a:ext cx="3066732" cy="468154"/>
          </a:xfrm>
          <a:prstGeom prst="rect">
            <a:avLst/>
          </a:prstGeom>
        </p:spPr>
        <p:txBody>
          <a:bodyPr vert="horz" lIns="92846" tIns="46423" rIns="92846" bIns="46423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11" y="8893296"/>
            <a:ext cx="3066732" cy="468154"/>
          </a:xfrm>
          <a:prstGeom prst="rect">
            <a:avLst/>
          </a:prstGeom>
        </p:spPr>
        <p:txBody>
          <a:bodyPr vert="horz" lIns="92846" tIns="46423" rIns="92846" bIns="46423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8799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7303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700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390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9842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6020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1116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0951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3211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59386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041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6313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9375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3606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5131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3247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9536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8861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07676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4248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134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915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915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778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7587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024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200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951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02-03-2022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02-03-2022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02-03-2022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02-03-2022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02-03-2022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02-03-2022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5" name="Cuadro de texto 2"/>
          <p:cNvSpPr txBox="1">
            <a:spLocks noChangeArrowheads="1"/>
          </p:cNvSpPr>
          <p:nvPr userDrawn="1"/>
        </p:nvSpPr>
        <p:spPr bwMode="auto">
          <a:xfrm>
            <a:off x="742950" y="457199"/>
            <a:ext cx="1562100" cy="1057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719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02-03-2022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2" y="45719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 de texto 2"/>
          <p:cNvSpPr txBox="1">
            <a:spLocks noChangeArrowheads="1"/>
          </p:cNvSpPr>
          <p:nvPr userDrawn="1"/>
        </p:nvSpPr>
        <p:spPr bwMode="auto">
          <a:xfrm>
            <a:off x="742950" y="457199"/>
            <a:ext cx="1562100" cy="1057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PRESUPUESTARIA DE GASTOS ACUMULADA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DICIEMBRE DE 2021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13: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AGRICULTURA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 enero 2022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8474" y="6429001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2470" y="1976355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76003" y="1281890"/>
            <a:ext cx="82107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02.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OFICINA DE ESTUDIOS Y POLÍTICAS AGRARIAS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E21AA14-B25C-423D-A0FE-8E433E1F1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751394"/>
              </p:ext>
            </p:extLst>
          </p:nvPr>
        </p:nvGraphicFramePr>
        <p:xfrm>
          <a:off x="476004" y="2284329"/>
          <a:ext cx="8210795" cy="4072021"/>
        </p:xfrm>
        <a:graphic>
          <a:graphicData uri="http://schemas.openxmlformats.org/drawingml/2006/table">
            <a:tbl>
              <a:tblPr/>
              <a:tblGrid>
                <a:gridCol w="822614">
                  <a:extLst>
                    <a:ext uri="{9D8B030D-6E8A-4147-A177-3AD203B41FA5}">
                      <a16:colId xmlns:a16="http://schemas.microsoft.com/office/drawing/2014/main" val="741828146"/>
                    </a:ext>
                  </a:extLst>
                </a:gridCol>
                <a:gridCol w="303876">
                  <a:extLst>
                    <a:ext uri="{9D8B030D-6E8A-4147-A177-3AD203B41FA5}">
                      <a16:colId xmlns:a16="http://schemas.microsoft.com/office/drawing/2014/main" val="3794524824"/>
                    </a:ext>
                  </a:extLst>
                </a:gridCol>
                <a:gridCol w="303876">
                  <a:extLst>
                    <a:ext uri="{9D8B030D-6E8A-4147-A177-3AD203B41FA5}">
                      <a16:colId xmlns:a16="http://schemas.microsoft.com/office/drawing/2014/main" val="3257445409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1059119022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3632151359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1927565189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917480000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3173658495"/>
                    </a:ext>
                  </a:extLst>
                </a:gridCol>
                <a:gridCol w="736669">
                  <a:extLst>
                    <a:ext uri="{9D8B030D-6E8A-4147-A177-3AD203B41FA5}">
                      <a16:colId xmlns:a16="http://schemas.microsoft.com/office/drawing/2014/main" val="2225041030"/>
                    </a:ext>
                  </a:extLst>
                </a:gridCol>
              </a:tblGrid>
              <a:tr h="17899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465832"/>
                  </a:ext>
                </a:extLst>
              </a:tr>
              <a:tr h="54815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605395"/>
                  </a:ext>
                </a:extLst>
              </a:tr>
              <a:tr h="2349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17.822.574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18.131.399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308.825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18.008.305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987700"/>
                  </a:ext>
                </a:extLst>
              </a:tr>
              <a:tr h="178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4.109.595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4.275.634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166.039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4.220.533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25868"/>
                  </a:ext>
                </a:extLst>
              </a:tr>
              <a:tr h="178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749.839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727.344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-22.495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661.095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4723"/>
                  </a:ext>
                </a:extLst>
              </a:tr>
              <a:tr h="178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51.162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51.152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51.162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506705"/>
                  </a:ext>
                </a:extLst>
              </a:tr>
              <a:tr h="178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51.162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51.152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51.162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200856"/>
                  </a:ext>
                </a:extLst>
              </a:tr>
              <a:tr h="178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12.830.746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12.793.516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-37.230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12.793.517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455137"/>
                  </a:ext>
                </a:extLst>
              </a:tr>
              <a:tr h="178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619.497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619.497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619.497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006159"/>
                  </a:ext>
                </a:extLst>
              </a:tr>
              <a:tr h="2461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Información de Recursos Naturales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619.497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619.497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619.497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155994"/>
                  </a:ext>
                </a:extLst>
              </a:tr>
              <a:tr h="178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12.211.249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12.174.019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-37.230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12.174.020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264036"/>
                  </a:ext>
                </a:extLst>
              </a:tr>
              <a:tr h="178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 - Estadísticas Continuas Intercensales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537.776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500.546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-37.230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500.546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125865"/>
                  </a:ext>
                </a:extLst>
              </a:tr>
              <a:tr h="178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 - VIII Censo Agropecuario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758809"/>
                  </a:ext>
                </a:extLst>
              </a:tr>
              <a:tr h="178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INE - Estudio Indicadores de Calidad de Vida Rural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68.795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68.795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68.796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62362"/>
                  </a:ext>
                </a:extLst>
              </a:tr>
              <a:tr h="178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38883"/>
                  </a:ext>
                </a:extLst>
              </a:tr>
              <a:tr h="178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11.709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835284"/>
                  </a:ext>
                </a:extLst>
              </a:tr>
              <a:tr h="178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132.374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120.767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-11.607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107.314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50698"/>
                  </a:ext>
                </a:extLst>
              </a:tr>
              <a:tr h="178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132.374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120.767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-11.607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107.314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900236"/>
                  </a:ext>
                </a:extLst>
              </a:tr>
              <a:tr h="178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162.976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162.966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162.975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666379"/>
                  </a:ext>
                </a:extLst>
              </a:tr>
              <a:tr h="1789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162.976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162.966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162.975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397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52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7766" y="6356350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z="1000" smtClean="0"/>
              <a:t>11</a:t>
            </a:fld>
            <a:endParaRPr lang="es-CL" sz="100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874" y="1876884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                                                                                                                                                   …..1 de 3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97766" y="1275510"/>
            <a:ext cx="815593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AFC96F-ABEF-46DB-BC6F-375EF332B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542842"/>
              </p:ext>
            </p:extLst>
          </p:nvPr>
        </p:nvGraphicFramePr>
        <p:xfrm>
          <a:off x="497766" y="2388103"/>
          <a:ext cx="8017586" cy="3831722"/>
        </p:xfrm>
        <a:graphic>
          <a:graphicData uri="http://schemas.openxmlformats.org/drawingml/2006/table">
            <a:tbl>
              <a:tblPr/>
              <a:tblGrid>
                <a:gridCol w="803257">
                  <a:extLst>
                    <a:ext uri="{9D8B030D-6E8A-4147-A177-3AD203B41FA5}">
                      <a16:colId xmlns:a16="http://schemas.microsoft.com/office/drawing/2014/main" val="2269503192"/>
                    </a:ext>
                  </a:extLst>
                </a:gridCol>
                <a:gridCol w="296726">
                  <a:extLst>
                    <a:ext uri="{9D8B030D-6E8A-4147-A177-3AD203B41FA5}">
                      <a16:colId xmlns:a16="http://schemas.microsoft.com/office/drawing/2014/main" val="1908240656"/>
                    </a:ext>
                  </a:extLst>
                </a:gridCol>
                <a:gridCol w="296726">
                  <a:extLst>
                    <a:ext uri="{9D8B030D-6E8A-4147-A177-3AD203B41FA5}">
                      <a16:colId xmlns:a16="http://schemas.microsoft.com/office/drawing/2014/main" val="3097657443"/>
                    </a:ext>
                  </a:extLst>
                </a:gridCol>
                <a:gridCol w="2688514">
                  <a:extLst>
                    <a:ext uri="{9D8B030D-6E8A-4147-A177-3AD203B41FA5}">
                      <a16:colId xmlns:a16="http://schemas.microsoft.com/office/drawing/2014/main" val="2944877632"/>
                    </a:ext>
                  </a:extLst>
                </a:gridCol>
                <a:gridCol w="803257">
                  <a:extLst>
                    <a:ext uri="{9D8B030D-6E8A-4147-A177-3AD203B41FA5}">
                      <a16:colId xmlns:a16="http://schemas.microsoft.com/office/drawing/2014/main" val="31536041"/>
                    </a:ext>
                  </a:extLst>
                </a:gridCol>
                <a:gridCol w="803257">
                  <a:extLst>
                    <a:ext uri="{9D8B030D-6E8A-4147-A177-3AD203B41FA5}">
                      <a16:colId xmlns:a16="http://schemas.microsoft.com/office/drawing/2014/main" val="2298573668"/>
                    </a:ext>
                  </a:extLst>
                </a:gridCol>
                <a:gridCol w="803257">
                  <a:extLst>
                    <a:ext uri="{9D8B030D-6E8A-4147-A177-3AD203B41FA5}">
                      <a16:colId xmlns:a16="http://schemas.microsoft.com/office/drawing/2014/main" val="861297493"/>
                    </a:ext>
                  </a:extLst>
                </a:gridCol>
                <a:gridCol w="803257">
                  <a:extLst>
                    <a:ext uri="{9D8B030D-6E8A-4147-A177-3AD203B41FA5}">
                      <a16:colId xmlns:a16="http://schemas.microsoft.com/office/drawing/2014/main" val="34626188"/>
                    </a:ext>
                  </a:extLst>
                </a:gridCol>
                <a:gridCol w="719335">
                  <a:extLst>
                    <a:ext uri="{9D8B030D-6E8A-4147-A177-3AD203B41FA5}">
                      <a16:colId xmlns:a16="http://schemas.microsoft.com/office/drawing/2014/main" val="4210382622"/>
                    </a:ext>
                  </a:extLst>
                </a:gridCol>
              </a:tblGrid>
              <a:tr h="17926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293939"/>
                  </a:ext>
                </a:extLst>
              </a:tr>
              <a:tr h="54898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908350"/>
                  </a:ext>
                </a:extLst>
              </a:tr>
              <a:tr h="2352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308.383.838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306.678.054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-1.705.784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302.742.174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37006"/>
                  </a:ext>
                </a:extLst>
              </a:tr>
              <a:tr h="179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43.098.921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45.212.347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2.113.426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45.186.771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044865"/>
                  </a:ext>
                </a:extLst>
              </a:tr>
              <a:tr h="179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6.408.868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6.659.605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250.737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6.659.441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785367"/>
                  </a:ext>
                </a:extLst>
              </a:tr>
              <a:tr h="179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1.446.429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1.446.419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1.446.427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447295"/>
                  </a:ext>
                </a:extLst>
              </a:tr>
              <a:tr h="179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724028"/>
                  </a:ext>
                </a:extLst>
              </a:tr>
              <a:tr h="179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1.444.759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1.444.749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1.444.758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194704"/>
                  </a:ext>
                </a:extLst>
              </a:tr>
              <a:tr h="179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84.078.104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84.741.304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663.200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83.597.156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231992"/>
                  </a:ext>
                </a:extLst>
              </a:tr>
              <a:tr h="179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84.074.658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84.737.858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663.200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83.593.710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084720"/>
                  </a:ext>
                </a:extLst>
              </a:tr>
              <a:tr h="179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Contratación del Seguro Agrícola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984.717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1.564.717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1.564.690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53420"/>
                  </a:ext>
                </a:extLst>
              </a:tr>
              <a:tr h="179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Incentivos Ley N° 20.412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21.353.972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19.486.212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-1.867.760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19.033.854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299685"/>
                  </a:ext>
                </a:extLst>
              </a:tr>
              <a:tr h="179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Emergencias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1.662.978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6.412.480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4.749.502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6.410.966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831549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Desarrollo de Capacidades Productivas y Empresariales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1.868.801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1.686.628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-182.173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1.654.434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584786"/>
                  </a:ext>
                </a:extLst>
              </a:tr>
              <a:tr h="179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de Asesoría Técnica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11.117.691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10.074.668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-1.043.023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9.895.782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51225"/>
                  </a:ext>
                </a:extLst>
              </a:tr>
              <a:tr h="179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de Acción Local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20.104.198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19.907.872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-196.326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19.845.740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49678"/>
                  </a:ext>
                </a:extLst>
              </a:tr>
              <a:tr h="358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Promoción y Desarrollo de la Mujer - PRODEMU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1.867.239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1.867.239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1.867.239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002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60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6796" y="6307895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6796" y="1846718"/>
            <a:ext cx="7869560" cy="208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                                                                                                                                                            …..2 de 3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17016" y="1255729"/>
            <a:ext cx="817733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4AD594A-F404-47C4-9FF5-BA795009D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868200"/>
              </p:ext>
            </p:extLst>
          </p:nvPr>
        </p:nvGraphicFramePr>
        <p:xfrm>
          <a:off x="517016" y="2204864"/>
          <a:ext cx="8169784" cy="3894390"/>
        </p:xfrm>
        <a:graphic>
          <a:graphicData uri="http://schemas.openxmlformats.org/drawingml/2006/table">
            <a:tbl>
              <a:tblPr/>
              <a:tblGrid>
                <a:gridCol w="818505">
                  <a:extLst>
                    <a:ext uri="{9D8B030D-6E8A-4147-A177-3AD203B41FA5}">
                      <a16:colId xmlns:a16="http://schemas.microsoft.com/office/drawing/2014/main" val="77246298"/>
                    </a:ext>
                  </a:extLst>
                </a:gridCol>
                <a:gridCol w="302359">
                  <a:extLst>
                    <a:ext uri="{9D8B030D-6E8A-4147-A177-3AD203B41FA5}">
                      <a16:colId xmlns:a16="http://schemas.microsoft.com/office/drawing/2014/main" val="578420185"/>
                    </a:ext>
                  </a:extLst>
                </a:gridCol>
                <a:gridCol w="302359">
                  <a:extLst>
                    <a:ext uri="{9D8B030D-6E8A-4147-A177-3AD203B41FA5}">
                      <a16:colId xmlns:a16="http://schemas.microsoft.com/office/drawing/2014/main" val="1786331338"/>
                    </a:ext>
                  </a:extLst>
                </a:gridCol>
                <a:gridCol w="2739551">
                  <a:extLst>
                    <a:ext uri="{9D8B030D-6E8A-4147-A177-3AD203B41FA5}">
                      <a16:colId xmlns:a16="http://schemas.microsoft.com/office/drawing/2014/main" val="709297413"/>
                    </a:ext>
                  </a:extLst>
                </a:gridCol>
                <a:gridCol w="818505">
                  <a:extLst>
                    <a:ext uri="{9D8B030D-6E8A-4147-A177-3AD203B41FA5}">
                      <a16:colId xmlns:a16="http://schemas.microsoft.com/office/drawing/2014/main" val="3028242005"/>
                    </a:ext>
                  </a:extLst>
                </a:gridCol>
                <a:gridCol w="818505">
                  <a:extLst>
                    <a:ext uri="{9D8B030D-6E8A-4147-A177-3AD203B41FA5}">
                      <a16:colId xmlns:a16="http://schemas.microsoft.com/office/drawing/2014/main" val="4134015864"/>
                    </a:ext>
                  </a:extLst>
                </a:gridCol>
                <a:gridCol w="818505">
                  <a:extLst>
                    <a:ext uri="{9D8B030D-6E8A-4147-A177-3AD203B41FA5}">
                      <a16:colId xmlns:a16="http://schemas.microsoft.com/office/drawing/2014/main" val="3766106071"/>
                    </a:ext>
                  </a:extLst>
                </a:gridCol>
                <a:gridCol w="818505">
                  <a:extLst>
                    <a:ext uri="{9D8B030D-6E8A-4147-A177-3AD203B41FA5}">
                      <a16:colId xmlns:a16="http://schemas.microsoft.com/office/drawing/2014/main" val="2954611479"/>
                    </a:ext>
                  </a:extLst>
                </a:gridCol>
                <a:gridCol w="732990">
                  <a:extLst>
                    <a:ext uri="{9D8B030D-6E8A-4147-A177-3AD203B41FA5}">
                      <a16:colId xmlns:a16="http://schemas.microsoft.com/office/drawing/2014/main" val="4057809726"/>
                    </a:ext>
                  </a:extLst>
                </a:gridCol>
              </a:tblGrid>
              <a:tr h="17502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682702"/>
                  </a:ext>
                </a:extLst>
              </a:tr>
              <a:tr h="350057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194670"/>
                  </a:ext>
                </a:extLst>
              </a:tr>
              <a:tr h="1750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Territorial Indígena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19.574.180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19.203.263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-370.917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19.072.533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32776"/>
                  </a:ext>
                </a:extLst>
              </a:tr>
              <a:tr h="3500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Integral de Pequeños Productores Campesinos del Secano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1.537.731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1.361.617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-176.114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1.296.151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1684"/>
                  </a:ext>
                </a:extLst>
              </a:tr>
              <a:tr h="1750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Productivas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2.749.400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2.169.839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-579.561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2.070.598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26055"/>
                  </a:ext>
                </a:extLst>
              </a:tr>
              <a:tr h="1750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para Comercialización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1.253.751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1.003.323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-250.428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881.723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130812"/>
                  </a:ext>
                </a:extLst>
              </a:tr>
              <a:tr h="1750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978388"/>
                  </a:ext>
                </a:extLst>
              </a:tr>
              <a:tr h="3500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Latinoamericana de Instituciones Financieras para el Desarrollo - ALIDE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92505"/>
                  </a:ext>
                </a:extLst>
              </a:tr>
              <a:tr h="1750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4.943.096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4.943.086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4.943.086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297135"/>
                  </a:ext>
                </a:extLst>
              </a:tr>
              <a:tr h="1750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48857"/>
                  </a:ext>
                </a:extLst>
              </a:tr>
              <a:tr h="1750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4.943.086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4.943.086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4.943.086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707967"/>
                  </a:ext>
                </a:extLst>
              </a:tr>
              <a:tr h="2187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209.349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209.339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194.714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681576"/>
                  </a:ext>
                </a:extLst>
              </a:tr>
              <a:tr h="35005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209.349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209.339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194.714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95741"/>
                  </a:ext>
                </a:extLst>
              </a:tr>
              <a:tr h="1750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675.401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675.401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673.194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125131"/>
                  </a:ext>
                </a:extLst>
              </a:tr>
              <a:tr h="1750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74.131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74.131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73.650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962"/>
                  </a:ext>
                </a:extLst>
              </a:tr>
              <a:tr h="1750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601.270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601.270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599.544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986411"/>
                  </a:ext>
                </a:extLst>
              </a:tr>
              <a:tr h="1750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6.900.975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-6.874.025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453235"/>
                  </a:ext>
                </a:extLst>
              </a:tr>
              <a:tr h="1750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6.900.975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-6.874.025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723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06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7016" y="6377607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6796" y="1846718"/>
            <a:ext cx="7869560" cy="208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                                                                                                                                                            …..3 de 3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17016" y="1255729"/>
            <a:ext cx="817733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AGROPECUARIO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DD0F81-1F17-4518-8109-BAAECD2E8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28178"/>
              </p:ext>
            </p:extLst>
          </p:nvPr>
        </p:nvGraphicFramePr>
        <p:xfrm>
          <a:off x="536796" y="2114520"/>
          <a:ext cx="8157560" cy="4105300"/>
        </p:xfrm>
        <a:graphic>
          <a:graphicData uri="http://schemas.openxmlformats.org/drawingml/2006/table">
            <a:tbl>
              <a:tblPr/>
              <a:tblGrid>
                <a:gridCol w="817281">
                  <a:extLst>
                    <a:ext uri="{9D8B030D-6E8A-4147-A177-3AD203B41FA5}">
                      <a16:colId xmlns:a16="http://schemas.microsoft.com/office/drawing/2014/main" val="656806888"/>
                    </a:ext>
                  </a:extLst>
                </a:gridCol>
                <a:gridCol w="301906">
                  <a:extLst>
                    <a:ext uri="{9D8B030D-6E8A-4147-A177-3AD203B41FA5}">
                      <a16:colId xmlns:a16="http://schemas.microsoft.com/office/drawing/2014/main" val="705293241"/>
                    </a:ext>
                  </a:extLst>
                </a:gridCol>
                <a:gridCol w="301906">
                  <a:extLst>
                    <a:ext uri="{9D8B030D-6E8A-4147-A177-3AD203B41FA5}">
                      <a16:colId xmlns:a16="http://schemas.microsoft.com/office/drawing/2014/main" val="2240034993"/>
                    </a:ext>
                  </a:extLst>
                </a:gridCol>
                <a:gridCol w="2735450">
                  <a:extLst>
                    <a:ext uri="{9D8B030D-6E8A-4147-A177-3AD203B41FA5}">
                      <a16:colId xmlns:a16="http://schemas.microsoft.com/office/drawing/2014/main" val="2776209857"/>
                    </a:ext>
                  </a:extLst>
                </a:gridCol>
                <a:gridCol w="817281">
                  <a:extLst>
                    <a:ext uri="{9D8B030D-6E8A-4147-A177-3AD203B41FA5}">
                      <a16:colId xmlns:a16="http://schemas.microsoft.com/office/drawing/2014/main" val="2700148763"/>
                    </a:ext>
                  </a:extLst>
                </a:gridCol>
                <a:gridCol w="817281">
                  <a:extLst>
                    <a:ext uri="{9D8B030D-6E8A-4147-A177-3AD203B41FA5}">
                      <a16:colId xmlns:a16="http://schemas.microsoft.com/office/drawing/2014/main" val="64524125"/>
                    </a:ext>
                  </a:extLst>
                </a:gridCol>
                <a:gridCol w="817281">
                  <a:extLst>
                    <a:ext uri="{9D8B030D-6E8A-4147-A177-3AD203B41FA5}">
                      <a16:colId xmlns:a16="http://schemas.microsoft.com/office/drawing/2014/main" val="3035917951"/>
                    </a:ext>
                  </a:extLst>
                </a:gridCol>
                <a:gridCol w="817281">
                  <a:extLst>
                    <a:ext uri="{9D8B030D-6E8A-4147-A177-3AD203B41FA5}">
                      <a16:colId xmlns:a16="http://schemas.microsoft.com/office/drawing/2014/main" val="1822817863"/>
                    </a:ext>
                  </a:extLst>
                </a:gridCol>
                <a:gridCol w="731893">
                  <a:extLst>
                    <a:ext uri="{9D8B030D-6E8A-4147-A177-3AD203B41FA5}">
                      <a16:colId xmlns:a16="http://schemas.microsoft.com/office/drawing/2014/main" val="474232438"/>
                    </a:ext>
                  </a:extLst>
                </a:gridCol>
              </a:tblGrid>
              <a:tr h="16421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807109"/>
                  </a:ext>
                </a:extLst>
              </a:tr>
              <a:tr h="32842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43916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89.861.262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83.406.659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-6.454.603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81.847.190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69194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89.861.262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83.406.659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-6.454.603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81.847.190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004797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Corto Plazo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59.577.415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55.472.415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-4.105.000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54.579.612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766673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Plazo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25.398.301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25.398.301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25.268.272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769069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 financiamiento art. 3°, Ley N° 18.450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1.859.985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2.266.985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1.812.776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663564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Plazo - COBIN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3.025.561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268.958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-2.756.603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186.530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23910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77.360.277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76.877.735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-482.542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75.824.617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839276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77.360.277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76.877.735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-482.542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75.824.617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488807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Riego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21.102.965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20.805.310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-297.655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20.079.549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00755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Inversiones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3.600.590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3.598.789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-1.801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3.588.065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74792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de Acción Local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18.751.633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18.698.091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-53.542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18.661.036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166335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Desarrollo Territorial Indígena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15.483.549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15.413.067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-70.482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15.397.759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80735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Praderas Suplementarias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4.876.824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4.843.642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-33.182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4.821.985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7121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Productivas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1.484.160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1.484.086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1.474.182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574756"/>
                  </a:ext>
                </a:extLst>
              </a:tr>
              <a:tr h="328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Promoción y Desarrollo de la Mujer - PRODEMU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1.268.209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1.264.931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-3.278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1.259.771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48044"/>
                  </a:ext>
                </a:extLst>
              </a:tr>
              <a:tr h="3284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Integral de Pequeños Productores Campesinos del Secano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1.892.095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1.880.524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-11.571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1.714.993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91,2%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677771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para Comercialización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298.782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287.825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-10.957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287.552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514682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Servicios de Asesoría Técnica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8.601.470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8.601.470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8.539.725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431744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2.479.179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2.479.179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2.369.578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808245"/>
                  </a:ext>
                </a:extLst>
              </a:tr>
              <a:tr h="1642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2.479.179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2.479.179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2.369.578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90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112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0023" y="5714088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51303" y="2649635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8062" y="1508722"/>
            <a:ext cx="817733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03. PROGRAMA: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INSTITUTO DE DESARROLLO </a:t>
            </a:r>
            <a:b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AGROPECUARIO FET COVID-19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6C2743B-49D2-4EF8-B28B-BC79B35A0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497691"/>
              </p:ext>
            </p:extLst>
          </p:nvPr>
        </p:nvGraphicFramePr>
        <p:xfrm>
          <a:off x="538062" y="2960352"/>
          <a:ext cx="8177339" cy="2268849"/>
        </p:xfrm>
        <a:graphic>
          <a:graphicData uri="http://schemas.openxmlformats.org/drawingml/2006/table">
            <a:tbl>
              <a:tblPr/>
              <a:tblGrid>
                <a:gridCol w="819262">
                  <a:extLst>
                    <a:ext uri="{9D8B030D-6E8A-4147-A177-3AD203B41FA5}">
                      <a16:colId xmlns:a16="http://schemas.microsoft.com/office/drawing/2014/main" val="2242397281"/>
                    </a:ext>
                  </a:extLst>
                </a:gridCol>
                <a:gridCol w="302639">
                  <a:extLst>
                    <a:ext uri="{9D8B030D-6E8A-4147-A177-3AD203B41FA5}">
                      <a16:colId xmlns:a16="http://schemas.microsoft.com/office/drawing/2014/main" val="2156152799"/>
                    </a:ext>
                  </a:extLst>
                </a:gridCol>
                <a:gridCol w="302639">
                  <a:extLst>
                    <a:ext uri="{9D8B030D-6E8A-4147-A177-3AD203B41FA5}">
                      <a16:colId xmlns:a16="http://schemas.microsoft.com/office/drawing/2014/main" val="1044080230"/>
                    </a:ext>
                  </a:extLst>
                </a:gridCol>
                <a:gridCol w="2742083">
                  <a:extLst>
                    <a:ext uri="{9D8B030D-6E8A-4147-A177-3AD203B41FA5}">
                      <a16:colId xmlns:a16="http://schemas.microsoft.com/office/drawing/2014/main" val="247463718"/>
                    </a:ext>
                  </a:extLst>
                </a:gridCol>
                <a:gridCol w="819262">
                  <a:extLst>
                    <a:ext uri="{9D8B030D-6E8A-4147-A177-3AD203B41FA5}">
                      <a16:colId xmlns:a16="http://schemas.microsoft.com/office/drawing/2014/main" val="305270669"/>
                    </a:ext>
                  </a:extLst>
                </a:gridCol>
                <a:gridCol w="819262">
                  <a:extLst>
                    <a:ext uri="{9D8B030D-6E8A-4147-A177-3AD203B41FA5}">
                      <a16:colId xmlns:a16="http://schemas.microsoft.com/office/drawing/2014/main" val="606510490"/>
                    </a:ext>
                  </a:extLst>
                </a:gridCol>
                <a:gridCol w="819262">
                  <a:extLst>
                    <a:ext uri="{9D8B030D-6E8A-4147-A177-3AD203B41FA5}">
                      <a16:colId xmlns:a16="http://schemas.microsoft.com/office/drawing/2014/main" val="2133413774"/>
                    </a:ext>
                  </a:extLst>
                </a:gridCol>
                <a:gridCol w="819262">
                  <a:extLst>
                    <a:ext uri="{9D8B030D-6E8A-4147-A177-3AD203B41FA5}">
                      <a16:colId xmlns:a16="http://schemas.microsoft.com/office/drawing/2014/main" val="2367377670"/>
                    </a:ext>
                  </a:extLst>
                </a:gridCol>
                <a:gridCol w="733668">
                  <a:extLst>
                    <a:ext uri="{9D8B030D-6E8A-4147-A177-3AD203B41FA5}">
                      <a16:colId xmlns:a16="http://schemas.microsoft.com/office/drawing/2014/main" val="1142844295"/>
                    </a:ext>
                  </a:extLst>
                </a:gridCol>
              </a:tblGrid>
              <a:tr h="24201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570251"/>
                  </a:ext>
                </a:extLst>
              </a:tr>
              <a:tr h="741156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246649"/>
                  </a:ext>
                </a:extLst>
              </a:tr>
              <a:tr h="3176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6.874.025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6.874.025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6.512.702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800856"/>
                  </a:ext>
                </a:extLst>
              </a:tr>
              <a:tr h="242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42.060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42.060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38.060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953674"/>
                  </a:ext>
                </a:extLst>
              </a:tr>
              <a:tr h="242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6.831.965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6.831.965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6.474.642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740554"/>
                  </a:ext>
                </a:extLst>
              </a:tr>
              <a:tr h="242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6.831.965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6.831.965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6.474.642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618543"/>
                  </a:ext>
                </a:extLst>
              </a:tr>
              <a:tr h="242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Riego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6.831.965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6.831.965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6.474.642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622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658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8864" y="5247019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0040" y="2575851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18864" y="1656222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PROGRAMA :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AGRÍCOLA Y GANADERO FET COVID-19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F999CE-8828-4D0C-A9F0-2A40B0387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270749"/>
              </p:ext>
            </p:extLst>
          </p:nvPr>
        </p:nvGraphicFramePr>
        <p:xfrm>
          <a:off x="518864" y="2996953"/>
          <a:ext cx="8229599" cy="1728190"/>
        </p:xfrm>
        <a:graphic>
          <a:graphicData uri="http://schemas.openxmlformats.org/drawingml/2006/table">
            <a:tbl>
              <a:tblPr/>
              <a:tblGrid>
                <a:gridCol w="824498">
                  <a:extLst>
                    <a:ext uri="{9D8B030D-6E8A-4147-A177-3AD203B41FA5}">
                      <a16:colId xmlns:a16="http://schemas.microsoft.com/office/drawing/2014/main" val="2354055240"/>
                    </a:ext>
                  </a:extLst>
                </a:gridCol>
                <a:gridCol w="304572">
                  <a:extLst>
                    <a:ext uri="{9D8B030D-6E8A-4147-A177-3AD203B41FA5}">
                      <a16:colId xmlns:a16="http://schemas.microsoft.com/office/drawing/2014/main" val="1702588167"/>
                    </a:ext>
                  </a:extLst>
                </a:gridCol>
                <a:gridCol w="304572">
                  <a:extLst>
                    <a:ext uri="{9D8B030D-6E8A-4147-A177-3AD203B41FA5}">
                      <a16:colId xmlns:a16="http://schemas.microsoft.com/office/drawing/2014/main" val="1453978242"/>
                    </a:ext>
                  </a:extLst>
                </a:gridCol>
                <a:gridCol w="2759608">
                  <a:extLst>
                    <a:ext uri="{9D8B030D-6E8A-4147-A177-3AD203B41FA5}">
                      <a16:colId xmlns:a16="http://schemas.microsoft.com/office/drawing/2014/main" val="3870252435"/>
                    </a:ext>
                  </a:extLst>
                </a:gridCol>
                <a:gridCol w="824498">
                  <a:extLst>
                    <a:ext uri="{9D8B030D-6E8A-4147-A177-3AD203B41FA5}">
                      <a16:colId xmlns:a16="http://schemas.microsoft.com/office/drawing/2014/main" val="3813190809"/>
                    </a:ext>
                  </a:extLst>
                </a:gridCol>
                <a:gridCol w="824498">
                  <a:extLst>
                    <a:ext uri="{9D8B030D-6E8A-4147-A177-3AD203B41FA5}">
                      <a16:colId xmlns:a16="http://schemas.microsoft.com/office/drawing/2014/main" val="9618178"/>
                    </a:ext>
                  </a:extLst>
                </a:gridCol>
                <a:gridCol w="824498">
                  <a:extLst>
                    <a:ext uri="{9D8B030D-6E8A-4147-A177-3AD203B41FA5}">
                      <a16:colId xmlns:a16="http://schemas.microsoft.com/office/drawing/2014/main" val="3120186266"/>
                    </a:ext>
                  </a:extLst>
                </a:gridCol>
                <a:gridCol w="824498">
                  <a:extLst>
                    <a:ext uri="{9D8B030D-6E8A-4147-A177-3AD203B41FA5}">
                      <a16:colId xmlns:a16="http://schemas.microsoft.com/office/drawing/2014/main" val="3339272240"/>
                    </a:ext>
                  </a:extLst>
                </a:gridCol>
                <a:gridCol w="738357">
                  <a:extLst>
                    <a:ext uri="{9D8B030D-6E8A-4147-A177-3AD203B41FA5}">
                      <a16:colId xmlns:a16="http://schemas.microsoft.com/office/drawing/2014/main" val="3824895858"/>
                    </a:ext>
                  </a:extLst>
                </a:gridCol>
              </a:tblGrid>
              <a:tr h="24039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4463993"/>
                  </a:ext>
                </a:extLst>
              </a:tr>
              <a:tr h="34947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102596"/>
                  </a:ext>
                </a:extLst>
              </a:tr>
              <a:tr h="3949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239.991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239.991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13.308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994962"/>
                  </a:ext>
                </a:extLst>
              </a:tr>
              <a:tr h="371698"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239.991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239.991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13.308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637348"/>
                  </a:ext>
                </a:extLst>
              </a:tr>
              <a:tr h="3716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239.991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239.991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13.308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66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104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4033" y="6574019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62" y="1866489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8870" y="1297568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SERVICIO AGRÍCOLA Y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C40C54-43F4-4C4B-97EB-8FE3F0AF9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88210"/>
              </p:ext>
            </p:extLst>
          </p:nvPr>
        </p:nvGraphicFramePr>
        <p:xfrm>
          <a:off x="538870" y="2144019"/>
          <a:ext cx="8147927" cy="4351341"/>
        </p:xfrm>
        <a:graphic>
          <a:graphicData uri="http://schemas.openxmlformats.org/drawingml/2006/table">
            <a:tbl>
              <a:tblPr/>
              <a:tblGrid>
                <a:gridCol w="816315">
                  <a:extLst>
                    <a:ext uri="{9D8B030D-6E8A-4147-A177-3AD203B41FA5}">
                      <a16:colId xmlns:a16="http://schemas.microsoft.com/office/drawing/2014/main" val="989850736"/>
                    </a:ext>
                  </a:extLst>
                </a:gridCol>
                <a:gridCol w="301550">
                  <a:extLst>
                    <a:ext uri="{9D8B030D-6E8A-4147-A177-3AD203B41FA5}">
                      <a16:colId xmlns:a16="http://schemas.microsoft.com/office/drawing/2014/main" val="4118413343"/>
                    </a:ext>
                  </a:extLst>
                </a:gridCol>
                <a:gridCol w="301550">
                  <a:extLst>
                    <a:ext uri="{9D8B030D-6E8A-4147-A177-3AD203B41FA5}">
                      <a16:colId xmlns:a16="http://schemas.microsoft.com/office/drawing/2014/main" val="1503910095"/>
                    </a:ext>
                  </a:extLst>
                </a:gridCol>
                <a:gridCol w="2732223">
                  <a:extLst>
                    <a:ext uri="{9D8B030D-6E8A-4147-A177-3AD203B41FA5}">
                      <a16:colId xmlns:a16="http://schemas.microsoft.com/office/drawing/2014/main" val="1463779009"/>
                    </a:ext>
                  </a:extLst>
                </a:gridCol>
                <a:gridCol w="816315">
                  <a:extLst>
                    <a:ext uri="{9D8B030D-6E8A-4147-A177-3AD203B41FA5}">
                      <a16:colId xmlns:a16="http://schemas.microsoft.com/office/drawing/2014/main" val="4113302889"/>
                    </a:ext>
                  </a:extLst>
                </a:gridCol>
                <a:gridCol w="816315">
                  <a:extLst>
                    <a:ext uri="{9D8B030D-6E8A-4147-A177-3AD203B41FA5}">
                      <a16:colId xmlns:a16="http://schemas.microsoft.com/office/drawing/2014/main" val="3183980229"/>
                    </a:ext>
                  </a:extLst>
                </a:gridCol>
                <a:gridCol w="816315">
                  <a:extLst>
                    <a:ext uri="{9D8B030D-6E8A-4147-A177-3AD203B41FA5}">
                      <a16:colId xmlns:a16="http://schemas.microsoft.com/office/drawing/2014/main" val="2016887153"/>
                    </a:ext>
                  </a:extLst>
                </a:gridCol>
                <a:gridCol w="816315">
                  <a:extLst>
                    <a:ext uri="{9D8B030D-6E8A-4147-A177-3AD203B41FA5}">
                      <a16:colId xmlns:a16="http://schemas.microsoft.com/office/drawing/2014/main" val="3993504694"/>
                    </a:ext>
                  </a:extLst>
                </a:gridCol>
                <a:gridCol w="731029">
                  <a:extLst>
                    <a:ext uri="{9D8B030D-6E8A-4147-A177-3AD203B41FA5}">
                      <a16:colId xmlns:a16="http://schemas.microsoft.com/office/drawing/2014/main" val="1028526126"/>
                    </a:ext>
                  </a:extLst>
                </a:gridCol>
              </a:tblGrid>
              <a:tr h="14384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990" marR="8990" marT="8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990" marR="8990" marT="89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265594"/>
                  </a:ext>
                </a:extLst>
              </a:tr>
              <a:tr h="44052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52735"/>
                  </a:ext>
                </a:extLst>
              </a:tr>
              <a:tr h="1887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26.680.390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31.534.723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4.854.333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30.987.406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423543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23.087.109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24.542.290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1.455.181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24.522.997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829901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2.006.234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1.855.775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-150.459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1.851.333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91699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1.211.140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1.211.130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1.211.139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67410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1.211.140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1.211.130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1.211.139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872137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10.678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692.593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681.915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685.751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627699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676.887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676.877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670.284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93152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601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Emergencias Sanitarias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676.887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676.877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670.284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846136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10.668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15.706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5.038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15.467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926300"/>
                  </a:ext>
                </a:extLst>
              </a:tr>
              <a:tr h="2876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Oficial de Agencias Certificadoras de Semillas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1.090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78,6%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103747"/>
                  </a:ext>
                </a:extLst>
              </a:tr>
              <a:tr h="2697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Análisis de Semillas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5.021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9.521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4.500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10.059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105,7%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155655"/>
                  </a:ext>
                </a:extLst>
              </a:tr>
              <a:tr h="2876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Internacional para la Protección de las Obtenciones Vegetales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4.557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5.095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4.551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248801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134.219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537.522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403.303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546.912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101,7%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552812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134.219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105.292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-28.927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105.067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552561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432.230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432.230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441.845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102,2%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353251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271.488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271.478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267.164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24178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2.715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2.715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768280"/>
                  </a:ext>
                </a:extLst>
              </a:tr>
              <a:tr h="2876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268.773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268.763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264.526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452313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1.442.120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1.442.120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1.427.744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3438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1.442.120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1.442.120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1.427.744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853572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981.795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981.785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474.366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81470"/>
                  </a:ext>
                </a:extLst>
              </a:tr>
              <a:tr h="143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981.795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981.785 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474.366</a:t>
                      </a:r>
                    </a:p>
                  </a:txBody>
                  <a:tcPr marL="8990" marR="8990" marT="89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8990" marR="8990" marT="89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01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61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9226" y="5622903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226" y="2508840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472" y="1559200"/>
            <a:ext cx="816793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INSPECCIONES EXPORTACIONES SILVOAGROPECUARIAS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3E097CE-B9E6-4496-A8C0-185184515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03008"/>
              </p:ext>
            </p:extLst>
          </p:nvPr>
        </p:nvGraphicFramePr>
        <p:xfrm>
          <a:off x="539472" y="2952790"/>
          <a:ext cx="8167937" cy="2214796"/>
        </p:xfrm>
        <a:graphic>
          <a:graphicData uri="http://schemas.openxmlformats.org/drawingml/2006/table">
            <a:tbl>
              <a:tblPr/>
              <a:tblGrid>
                <a:gridCol w="818320">
                  <a:extLst>
                    <a:ext uri="{9D8B030D-6E8A-4147-A177-3AD203B41FA5}">
                      <a16:colId xmlns:a16="http://schemas.microsoft.com/office/drawing/2014/main" val="3976336360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2219912317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2607677270"/>
                    </a:ext>
                  </a:extLst>
                </a:gridCol>
                <a:gridCol w="2738932">
                  <a:extLst>
                    <a:ext uri="{9D8B030D-6E8A-4147-A177-3AD203B41FA5}">
                      <a16:colId xmlns:a16="http://schemas.microsoft.com/office/drawing/2014/main" val="3232805198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237923027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614584523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696959800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832970558"/>
                    </a:ext>
                  </a:extLst>
                </a:gridCol>
                <a:gridCol w="732825">
                  <a:extLst>
                    <a:ext uri="{9D8B030D-6E8A-4147-A177-3AD203B41FA5}">
                      <a16:colId xmlns:a16="http://schemas.microsoft.com/office/drawing/2014/main" val="3215627583"/>
                    </a:ext>
                  </a:extLst>
                </a:gridCol>
              </a:tblGrid>
              <a:tr h="22640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411474"/>
                  </a:ext>
                </a:extLst>
              </a:tr>
              <a:tr h="332771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277803"/>
                  </a:ext>
                </a:extLst>
              </a:tr>
              <a:tr h="2971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21.404.485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23.483.161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2.078.676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23.324.222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72457"/>
                  </a:ext>
                </a:extLst>
              </a:tr>
              <a:tr h="2264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19.183.826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20.438.694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1.254.868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20.299.052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832140"/>
                  </a:ext>
                </a:extLst>
              </a:tr>
              <a:tr h="2264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2.220.649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2.139.258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-81.391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2.136.696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753933"/>
                  </a:ext>
                </a:extLst>
              </a:tr>
              <a:tr h="2264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362.250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362.250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362.250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863076"/>
                  </a:ext>
                </a:extLst>
              </a:tr>
              <a:tr h="2264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362.250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362.250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362.250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966156"/>
                  </a:ext>
                </a:extLst>
              </a:tr>
              <a:tr h="2264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542.959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542.949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526.224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636345"/>
                  </a:ext>
                </a:extLst>
              </a:tr>
              <a:tr h="2264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542.959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542.949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526.224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11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269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8862" y="6203394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3728" y="2156550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97176" y="1414713"/>
            <a:ext cx="816794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DESARROLLO GANADERO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81F1898-E3B7-485B-A479-4E45F460A0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29946"/>
              </p:ext>
            </p:extLst>
          </p:nvPr>
        </p:nvGraphicFramePr>
        <p:xfrm>
          <a:off x="518862" y="2596267"/>
          <a:ext cx="8167938" cy="3456383"/>
        </p:xfrm>
        <a:graphic>
          <a:graphicData uri="http://schemas.openxmlformats.org/drawingml/2006/table">
            <a:tbl>
              <a:tblPr/>
              <a:tblGrid>
                <a:gridCol w="818320">
                  <a:extLst>
                    <a:ext uri="{9D8B030D-6E8A-4147-A177-3AD203B41FA5}">
                      <a16:colId xmlns:a16="http://schemas.microsoft.com/office/drawing/2014/main" val="1139218590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2190461225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351112881"/>
                    </a:ext>
                  </a:extLst>
                </a:gridCol>
                <a:gridCol w="2738933">
                  <a:extLst>
                    <a:ext uri="{9D8B030D-6E8A-4147-A177-3AD203B41FA5}">
                      <a16:colId xmlns:a16="http://schemas.microsoft.com/office/drawing/2014/main" val="469751816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183902879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4273855500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928134440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167036584"/>
                    </a:ext>
                  </a:extLst>
                </a:gridCol>
                <a:gridCol w="732825">
                  <a:extLst>
                    <a:ext uri="{9D8B030D-6E8A-4147-A177-3AD203B41FA5}">
                      <a16:colId xmlns:a16="http://schemas.microsoft.com/office/drawing/2014/main" val="842172884"/>
                    </a:ext>
                  </a:extLst>
                </a:gridCol>
              </a:tblGrid>
              <a:tr h="17839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047907"/>
                  </a:ext>
                </a:extLst>
              </a:tr>
              <a:tr h="546331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202945"/>
                  </a:ext>
                </a:extLst>
              </a:tr>
              <a:tr h="2341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13.851.279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14.495.869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644.590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14.406.057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285369"/>
                  </a:ext>
                </a:extLst>
              </a:tr>
              <a:tr h="178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10.698.846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11.154.689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455.843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11.087.983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544114"/>
                  </a:ext>
                </a:extLst>
              </a:tr>
              <a:tr h="178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2.965.322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2.855.035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-110.287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2.848.036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994775"/>
                  </a:ext>
                </a:extLst>
              </a:tr>
              <a:tr h="178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102.745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166.491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166.491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35219"/>
                  </a:ext>
                </a:extLst>
              </a:tr>
              <a:tr h="178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032617"/>
                  </a:ext>
                </a:extLst>
              </a:tr>
              <a:tr h="178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Tuberculosis Bovina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887"/>
                  </a:ext>
                </a:extLst>
              </a:tr>
              <a:tr h="178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72.070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135.816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135.816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312343"/>
                  </a:ext>
                </a:extLst>
              </a:tr>
              <a:tr h="178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Veterinario Permanente del Cono Sur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12.465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941501"/>
                  </a:ext>
                </a:extLst>
              </a:tr>
              <a:tr h="178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 Sanidad Animal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59.605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123.351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63.746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123.351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40660"/>
                  </a:ext>
                </a:extLst>
              </a:tr>
              <a:tr h="178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319123"/>
                  </a:ext>
                </a:extLst>
              </a:tr>
              <a:tr h="178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009872"/>
                  </a:ext>
                </a:extLst>
              </a:tr>
              <a:tr h="178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84.356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84.356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72.266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501092"/>
                  </a:ext>
                </a:extLst>
              </a:tr>
              <a:tr h="178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84.356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84.356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72.266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211985"/>
                  </a:ext>
                </a:extLst>
              </a:tr>
              <a:tr h="178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232.108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232.098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228.091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242400"/>
                  </a:ext>
                </a:extLst>
              </a:tr>
              <a:tr h="1783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232.108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232.098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228.091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484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45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8858" y="6040364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58" y="2293732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4036" y="1418316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VIGILANCIA Y CONTROL SILVOAGRÍCOLA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C21137F-2138-4780-A66E-F159F671E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630435"/>
              </p:ext>
            </p:extLst>
          </p:nvPr>
        </p:nvGraphicFramePr>
        <p:xfrm>
          <a:off x="504036" y="2696166"/>
          <a:ext cx="8153115" cy="2826068"/>
        </p:xfrm>
        <a:graphic>
          <a:graphicData uri="http://schemas.openxmlformats.org/drawingml/2006/table">
            <a:tbl>
              <a:tblPr/>
              <a:tblGrid>
                <a:gridCol w="809872">
                  <a:extLst>
                    <a:ext uri="{9D8B030D-6E8A-4147-A177-3AD203B41FA5}">
                      <a16:colId xmlns:a16="http://schemas.microsoft.com/office/drawing/2014/main" val="755903309"/>
                    </a:ext>
                  </a:extLst>
                </a:gridCol>
                <a:gridCol w="299170">
                  <a:extLst>
                    <a:ext uri="{9D8B030D-6E8A-4147-A177-3AD203B41FA5}">
                      <a16:colId xmlns:a16="http://schemas.microsoft.com/office/drawing/2014/main" val="3037250113"/>
                    </a:ext>
                  </a:extLst>
                </a:gridCol>
                <a:gridCol w="299170">
                  <a:extLst>
                    <a:ext uri="{9D8B030D-6E8A-4147-A177-3AD203B41FA5}">
                      <a16:colId xmlns:a16="http://schemas.microsoft.com/office/drawing/2014/main" val="1533371948"/>
                    </a:ext>
                  </a:extLst>
                </a:gridCol>
                <a:gridCol w="2780157">
                  <a:extLst>
                    <a:ext uri="{9D8B030D-6E8A-4147-A177-3AD203B41FA5}">
                      <a16:colId xmlns:a16="http://schemas.microsoft.com/office/drawing/2014/main" val="3605574243"/>
                    </a:ext>
                  </a:extLst>
                </a:gridCol>
                <a:gridCol w="809872">
                  <a:extLst>
                    <a:ext uri="{9D8B030D-6E8A-4147-A177-3AD203B41FA5}">
                      <a16:colId xmlns:a16="http://schemas.microsoft.com/office/drawing/2014/main" val="2240668972"/>
                    </a:ext>
                  </a:extLst>
                </a:gridCol>
                <a:gridCol w="809872">
                  <a:extLst>
                    <a:ext uri="{9D8B030D-6E8A-4147-A177-3AD203B41FA5}">
                      <a16:colId xmlns:a16="http://schemas.microsoft.com/office/drawing/2014/main" val="3661232444"/>
                    </a:ext>
                  </a:extLst>
                </a:gridCol>
                <a:gridCol w="809872">
                  <a:extLst>
                    <a:ext uri="{9D8B030D-6E8A-4147-A177-3AD203B41FA5}">
                      <a16:colId xmlns:a16="http://schemas.microsoft.com/office/drawing/2014/main" val="1929482136"/>
                    </a:ext>
                  </a:extLst>
                </a:gridCol>
                <a:gridCol w="809872">
                  <a:extLst>
                    <a:ext uri="{9D8B030D-6E8A-4147-A177-3AD203B41FA5}">
                      <a16:colId xmlns:a16="http://schemas.microsoft.com/office/drawing/2014/main" val="176995739"/>
                    </a:ext>
                  </a:extLst>
                </a:gridCol>
                <a:gridCol w="725258">
                  <a:extLst>
                    <a:ext uri="{9D8B030D-6E8A-4147-A177-3AD203B41FA5}">
                      <a16:colId xmlns:a16="http://schemas.microsoft.com/office/drawing/2014/main" val="3806794619"/>
                    </a:ext>
                  </a:extLst>
                </a:gridCol>
              </a:tblGrid>
              <a:tr h="20014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344" marR="9344" marT="9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344" marR="9344" marT="93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968430"/>
                  </a:ext>
                </a:extLst>
              </a:tr>
              <a:tr h="36183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72585"/>
                  </a:ext>
                </a:extLst>
              </a:tr>
              <a:tr h="2626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30.409.922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31.988.839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1.578.917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31.897.512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620677"/>
                  </a:ext>
                </a:extLst>
              </a:tr>
              <a:tr h="200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18.929.693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20.363.717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1.434.024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20.294.752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679477"/>
                  </a:ext>
                </a:extLst>
              </a:tr>
              <a:tr h="200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11.430.743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10.596.002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-834.741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10.575.416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682313"/>
                  </a:ext>
                </a:extLst>
              </a:tr>
              <a:tr h="200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49.476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80.434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30.958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80.430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360216"/>
                  </a:ext>
                </a:extLst>
              </a:tr>
              <a:tr h="200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49.476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80.434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30.958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80.430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68829"/>
                  </a:ext>
                </a:extLst>
              </a:tr>
              <a:tr h="200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Sanidad Vegetal del Cono Sur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23.185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23.185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23.185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881737"/>
                  </a:ext>
                </a:extLst>
              </a:tr>
              <a:tr h="200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la Viña y el Vino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26.291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57.249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30.958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57.245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826716"/>
                  </a:ext>
                </a:extLst>
              </a:tr>
              <a:tr h="200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4.815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4.815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4.815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066714"/>
                  </a:ext>
                </a:extLst>
              </a:tr>
              <a:tr h="200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4.815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4.815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4.815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576532"/>
                  </a:ext>
                </a:extLst>
              </a:tr>
              <a:tr h="200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943.871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943.861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942.099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611535"/>
                  </a:ext>
                </a:extLst>
              </a:tr>
              <a:tr h="2001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943.871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943.861 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942.099</a:t>
                      </a:r>
                    </a:p>
                  </a:txBody>
                  <a:tcPr marL="9344" marR="9344" marT="93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344" marR="9344" marT="934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743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40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452F03-F775-4AB4-A3E9-A5A78C748C69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 noGrp="1"/>
          </p:cNvSpPr>
          <p:nvPr>
            <p:ph type="title"/>
          </p:nvPr>
        </p:nvSpPr>
        <p:spPr>
          <a:xfrm>
            <a:off x="458962" y="1412776"/>
            <a:ext cx="821925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1EFC2BD2-CA67-4E59-AD39-BFF2E84577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164193"/>
              </p:ext>
            </p:extLst>
          </p:nvPr>
        </p:nvGraphicFramePr>
        <p:xfrm>
          <a:off x="565944" y="2289175"/>
          <a:ext cx="8148280" cy="4012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3531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6002" y="6246439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2614" y="2376147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1000" y="1565233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07: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CONTROLES FRONTERIZOS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A79BAB-7875-4ABC-AB67-BA1FC7584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843622"/>
              </p:ext>
            </p:extLst>
          </p:nvPr>
        </p:nvGraphicFramePr>
        <p:xfrm>
          <a:off x="472614" y="2776850"/>
          <a:ext cx="8189184" cy="3315392"/>
        </p:xfrm>
        <a:graphic>
          <a:graphicData uri="http://schemas.openxmlformats.org/drawingml/2006/table">
            <a:tbl>
              <a:tblPr/>
              <a:tblGrid>
                <a:gridCol w="820449">
                  <a:extLst>
                    <a:ext uri="{9D8B030D-6E8A-4147-A177-3AD203B41FA5}">
                      <a16:colId xmlns:a16="http://schemas.microsoft.com/office/drawing/2014/main" val="266367532"/>
                    </a:ext>
                  </a:extLst>
                </a:gridCol>
                <a:gridCol w="303077">
                  <a:extLst>
                    <a:ext uri="{9D8B030D-6E8A-4147-A177-3AD203B41FA5}">
                      <a16:colId xmlns:a16="http://schemas.microsoft.com/office/drawing/2014/main" val="2350715737"/>
                    </a:ext>
                  </a:extLst>
                </a:gridCol>
                <a:gridCol w="303077">
                  <a:extLst>
                    <a:ext uri="{9D8B030D-6E8A-4147-A177-3AD203B41FA5}">
                      <a16:colId xmlns:a16="http://schemas.microsoft.com/office/drawing/2014/main" val="4207723307"/>
                    </a:ext>
                  </a:extLst>
                </a:gridCol>
                <a:gridCol w="2746055">
                  <a:extLst>
                    <a:ext uri="{9D8B030D-6E8A-4147-A177-3AD203B41FA5}">
                      <a16:colId xmlns:a16="http://schemas.microsoft.com/office/drawing/2014/main" val="2586126648"/>
                    </a:ext>
                  </a:extLst>
                </a:gridCol>
                <a:gridCol w="820449">
                  <a:extLst>
                    <a:ext uri="{9D8B030D-6E8A-4147-A177-3AD203B41FA5}">
                      <a16:colId xmlns:a16="http://schemas.microsoft.com/office/drawing/2014/main" val="2076362926"/>
                    </a:ext>
                  </a:extLst>
                </a:gridCol>
                <a:gridCol w="820449">
                  <a:extLst>
                    <a:ext uri="{9D8B030D-6E8A-4147-A177-3AD203B41FA5}">
                      <a16:colId xmlns:a16="http://schemas.microsoft.com/office/drawing/2014/main" val="55756388"/>
                    </a:ext>
                  </a:extLst>
                </a:gridCol>
                <a:gridCol w="820449">
                  <a:extLst>
                    <a:ext uri="{9D8B030D-6E8A-4147-A177-3AD203B41FA5}">
                      <a16:colId xmlns:a16="http://schemas.microsoft.com/office/drawing/2014/main" val="1353762471"/>
                    </a:ext>
                  </a:extLst>
                </a:gridCol>
                <a:gridCol w="820449">
                  <a:extLst>
                    <a:ext uri="{9D8B030D-6E8A-4147-A177-3AD203B41FA5}">
                      <a16:colId xmlns:a16="http://schemas.microsoft.com/office/drawing/2014/main" val="4239821895"/>
                    </a:ext>
                  </a:extLst>
                </a:gridCol>
                <a:gridCol w="734730">
                  <a:extLst>
                    <a:ext uri="{9D8B030D-6E8A-4147-A177-3AD203B41FA5}">
                      <a16:colId xmlns:a16="http://schemas.microsoft.com/office/drawing/2014/main" val="919731016"/>
                    </a:ext>
                  </a:extLst>
                </a:gridCol>
              </a:tblGrid>
              <a:tr h="188777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647547"/>
                  </a:ext>
                </a:extLst>
              </a:tr>
              <a:tr h="578127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179518"/>
                  </a:ext>
                </a:extLst>
              </a:tr>
              <a:tr h="2477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15.846.430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15.580.604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-265.826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15.295.026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215538"/>
                  </a:ext>
                </a:extLst>
              </a:tr>
              <a:tr h="188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13.283.753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12.843.734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-440.019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12.632.229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41632"/>
                  </a:ext>
                </a:extLst>
              </a:tr>
              <a:tr h="188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2.180.432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2.067.813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-112.619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2.064.552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28113"/>
                  </a:ext>
                </a:extLst>
              </a:tr>
              <a:tr h="188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64.232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64.232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64.232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840199"/>
                  </a:ext>
                </a:extLst>
              </a:tr>
              <a:tr h="188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64.232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64.232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64.232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980475"/>
                  </a:ext>
                </a:extLst>
              </a:tr>
              <a:tr h="188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75.539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75.539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75.486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957184"/>
                  </a:ext>
                </a:extLst>
              </a:tr>
              <a:tr h="188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34.639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34.639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34.585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6093"/>
                  </a:ext>
                </a:extLst>
              </a:tr>
              <a:tr h="188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40.900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40.901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031835"/>
                  </a:ext>
                </a:extLst>
              </a:tr>
              <a:tr h="188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306.696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-306.696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328529"/>
                  </a:ext>
                </a:extLst>
              </a:tr>
              <a:tr h="188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306.696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-306.696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133141"/>
                  </a:ext>
                </a:extLst>
              </a:tr>
              <a:tr h="2241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306.696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-306.696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248619"/>
                  </a:ext>
                </a:extLst>
              </a:tr>
              <a:tr h="188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529.286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529.276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458.527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160272"/>
                  </a:ext>
                </a:extLst>
              </a:tr>
              <a:tr h="188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529.286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529.276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458.527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73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689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5188" y="6356350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3180" y="2109917"/>
            <a:ext cx="7869560" cy="2141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1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18864" y="1295930"/>
            <a:ext cx="816793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08: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GESTIÓN Y CONSERVACIÓN DE RECURSOS NATURALES RENOVABLES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EAE35F8-2B31-48BC-AADC-E5DB0D4B3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039469"/>
              </p:ext>
            </p:extLst>
          </p:nvPr>
        </p:nvGraphicFramePr>
        <p:xfrm>
          <a:off x="513180" y="2420888"/>
          <a:ext cx="8167935" cy="3600404"/>
        </p:xfrm>
        <a:graphic>
          <a:graphicData uri="http://schemas.openxmlformats.org/drawingml/2006/table">
            <a:tbl>
              <a:tblPr/>
              <a:tblGrid>
                <a:gridCol w="825728">
                  <a:extLst>
                    <a:ext uri="{9D8B030D-6E8A-4147-A177-3AD203B41FA5}">
                      <a16:colId xmlns:a16="http://schemas.microsoft.com/office/drawing/2014/main" val="1738147484"/>
                    </a:ext>
                  </a:extLst>
                </a:gridCol>
                <a:gridCol w="305027">
                  <a:extLst>
                    <a:ext uri="{9D8B030D-6E8A-4147-A177-3AD203B41FA5}">
                      <a16:colId xmlns:a16="http://schemas.microsoft.com/office/drawing/2014/main" val="794391400"/>
                    </a:ext>
                  </a:extLst>
                </a:gridCol>
                <a:gridCol w="305027">
                  <a:extLst>
                    <a:ext uri="{9D8B030D-6E8A-4147-A177-3AD203B41FA5}">
                      <a16:colId xmlns:a16="http://schemas.microsoft.com/office/drawing/2014/main" val="2238071678"/>
                    </a:ext>
                  </a:extLst>
                </a:gridCol>
                <a:gridCol w="2689782">
                  <a:extLst>
                    <a:ext uri="{9D8B030D-6E8A-4147-A177-3AD203B41FA5}">
                      <a16:colId xmlns:a16="http://schemas.microsoft.com/office/drawing/2014/main" val="2435607931"/>
                    </a:ext>
                  </a:extLst>
                </a:gridCol>
                <a:gridCol w="825728">
                  <a:extLst>
                    <a:ext uri="{9D8B030D-6E8A-4147-A177-3AD203B41FA5}">
                      <a16:colId xmlns:a16="http://schemas.microsoft.com/office/drawing/2014/main" val="2626637034"/>
                    </a:ext>
                  </a:extLst>
                </a:gridCol>
                <a:gridCol w="825728">
                  <a:extLst>
                    <a:ext uri="{9D8B030D-6E8A-4147-A177-3AD203B41FA5}">
                      <a16:colId xmlns:a16="http://schemas.microsoft.com/office/drawing/2014/main" val="3119234293"/>
                    </a:ext>
                  </a:extLst>
                </a:gridCol>
                <a:gridCol w="825728">
                  <a:extLst>
                    <a:ext uri="{9D8B030D-6E8A-4147-A177-3AD203B41FA5}">
                      <a16:colId xmlns:a16="http://schemas.microsoft.com/office/drawing/2014/main" val="656771509"/>
                    </a:ext>
                  </a:extLst>
                </a:gridCol>
                <a:gridCol w="825728">
                  <a:extLst>
                    <a:ext uri="{9D8B030D-6E8A-4147-A177-3AD203B41FA5}">
                      <a16:colId xmlns:a16="http://schemas.microsoft.com/office/drawing/2014/main" val="3900949994"/>
                    </a:ext>
                  </a:extLst>
                </a:gridCol>
                <a:gridCol w="739459">
                  <a:extLst>
                    <a:ext uri="{9D8B030D-6E8A-4147-A177-3AD203B41FA5}">
                      <a16:colId xmlns:a16="http://schemas.microsoft.com/office/drawing/2014/main" val="2341338323"/>
                    </a:ext>
                  </a:extLst>
                </a:gridCol>
              </a:tblGrid>
              <a:tr h="176707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248935"/>
                  </a:ext>
                </a:extLst>
              </a:tr>
              <a:tr h="54116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67365"/>
                  </a:ext>
                </a:extLst>
              </a:tr>
              <a:tr h="2319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13.650.763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14.321.143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670.380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14.128.206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652161"/>
                  </a:ext>
                </a:extLst>
              </a:tr>
              <a:tr h="1767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5.780.777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6.055.314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274.537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5.940.091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750796"/>
                  </a:ext>
                </a:extLst>
              </a:tr>
              <a:tr h="1767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475.386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472.404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779349"/>
                  </a:ext>
                </a:extLst>
              </a:tr>
              <a:tr h="1767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7.394.590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7.397.931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7.324.267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5296"/>
                  </a:ext>
                </a:extLst>
              </a:tr>
              <a:tr h="1767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7.360.100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7.342.950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-17.150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7.289.804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572164"/>
                  </a:ext>
                </a:extLst>
              </a:tr>
              <a:tr h="1767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Incentivos Ley N° 20.412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7.360.100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7.342.950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-17.150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7.289.804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066041"/>
                  </a:ext>
                </a:extLst>
              </a:tr>
              <a:tr h="1767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34.490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444915"/>
                  </a:ext>
                </a:extLst>
              </a:tr>
              <a:tr h="1767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Interamericano de Cooperación Agrícola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48171"/>
                  </a:ext>
                </a:extLst>
              </a:tr>
              <a:tr h="3534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la Conservación de las Especies Migratorias de Animales Silvestres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21.680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58316"/>
                  </a:ext>
                </a:extLst>
              </a:tr>
              <a:tr h="3534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el Comercio Internacional de Especies Amenazadas de Fauna y Flora Silvestre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831622"/>
                  </a:ext>
                </a:extLst>
              </a:tr>
              <a:tr h="1767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323.668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323.668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28966"/>
                  </a:ext>
                </a:extLst>
              </a:tr>
              <a:tr h="1767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323.668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323.668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323.668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84345"/>
                  </a:ext>
                </a:extLst>
              </a:tr>
              <a:tr h="1767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41976"/>
                  </a:ext>
                </a:extLst>
              </a:tr>
              <a:tr h="1767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90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522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07444" y="6246439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5436" y="2366531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05171" y="1556792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04. PROGRAMA 09: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LABORATORIOS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5D8CBA-25F9-43D9-82BF-26DBEB308D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107161"/>
              </p:ext>
            </p:extLst>
          </p:nvPr>
        </p:nvGraphicFramePr>
        <p:xfrm>
          <a:off x="505171" y="2765415"/>
          <a:ext cx="8167935" cy="3083318"/>
        </p:xfrm>
        <a:graphic>
          <a:graphicData uri="http://schemas.openxmlformats.org/drawingml/2006/table">
            <a:tbl>
              <a:tblPr/>
              <a:tblGrid>
                <a:gridCol w="818320">
                  <a:extLst>
                    <a:ext uri="{9D8B030D-6E8A-4147-A177-3AD203B41FA5}">
                      <a16:colId xmlns:a16="http://schemas.microsoft.com/office/drawing/2014/main" val="1711477351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1403602563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2726288955"/>
                    </a:ext>
                  </a:extLst>
                </a:gridCol>
                <a:gridCol w="2738931">
                  <a:extLst>
                    <a:ext uri="{9D8B030D-6E8A-4147-A177-3AD203B41FA5}">
                      <a16:colId xmlns:a16="http://schemas.microsoft.com/office/drawing/2014/main" val="4221664368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068168940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785845891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1023853467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599767900"/>
                    </a:ext>
                  </a:extLst>
                </a:gridCol>
                <a:gridCol w="732824">
                  <a:extLst>
                    <a:ext uri="{9D8B030D-6E8A-4147-A177-3AD203B41FA5}">
                      <a16:colId xmlns:a16="http://schemas.microsoft.com/office/drawing/2014/main" val="452847073"/>
                    </a:ext>
                  </a:extLst>
                </a:gridCol>
              </a:tblGrid>
              <a:tr h="20054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825185"/>
                  </a:ext>
                </a:extLst>
              </a:tr>
              <a:tr h="614157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967386"/>
                  </a:ext>
                </a:extLst>
              </a:tr>
              <a:tr h="2632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6.641.387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7.485.149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843.762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7.405.477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473610"/>
                  </a:ext>
                </a:extLst>
              </a:tr>
              <a:tr h="200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4.960.512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5.196.917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236.405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5.149.668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88071"/>
                  </a:ext>
                </a:extLst>
              </a:tr>
              <a:tr h="200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1.485.006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1.474.707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-10.299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1.468.046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64668"/>
                  </a:ext>
                </a:extLst>
              </a:tr>
              <a:tr h="200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123.113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123.113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107.793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08773"/>
                  </a:ext>
                </a:extLst>
              </a:tr>
              <a:tr h="200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113.498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113.498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107.793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592047"/>
                  </a:ext>
                </a:extLst>
              </a:tr>
              <a:tr h="200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964339"/>
                  </a:ext>
                </a:extLst>
              </a:tr>
              <a:tr h="200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195.859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195.859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195.657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757751"/>
                  </a:ext>
                </a:extLst>
              </a:tr>
              <a:tr h="200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146.779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146.779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146.577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390274"/>
                  </a:ext>
                </a:extLst>
              </a:tr>
              <a:tr h="200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635003"/>
                  </a:ext>
                </a:extLst>
              </a:tr>
              <a:tr h="200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494.553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494.543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484.313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609497"/>
                  </a:ext>
                </a:extLst>
              </a:tr>
              <a:tr h="2005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494.553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494.543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484.313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849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48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8864" y="4899249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64" y="2230028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434931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PROGRAMA: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MANEJO DEL FUEGO FET COVID-19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1FECB6F-B07E-4824-904C-9D6D9E56D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30609"/>
              </p:ext>
            </p:extLst>
          </p:nvPr>
        </p:nvGraphicFramePr>
        <p:xfrm>
          <a:off x="518865" y="2925885"/>
          <a:ext cx="8167935" cy="1357752"/>
        </p:xfrm>
        <a:graphic>
          <a:graphicData uri="http://schemas.openxmlformats.org/drawingml/2006/table">
            <a:tbl>
              <a:tblPr/>
              <a:tblGrid>
                <a:gridCol w="818320">
                  <a:extLst>
                    <a:ext uri="{9D8B030D-6E8A-4147-A177-3AD203B41FA5}">
                      <a16:colId xmlns:a16="http://schemas.microsoft.com/office/drawing/2014/main" val="591009491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2237211017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4261499572"/>
                    </a:ext>
                  </a:extLst>
                </a:gridCol>
                <a:gridCol w="2738931">
                  <a:extLst>
                    <a:ext uri="{9D8B030D-6E8A-4147-A177-3AD203B41FA5}">
                      <a16:colId xmlns:a16="http://schemas.microsoft.com/office/drawing/2014/main" val="959304296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206327068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517031980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264328497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960474531"/>
                    </a:ext>
                  </a:extLst>
                </a:gridCol>
                <a:gridCol w="732824">
                  <a:extLst>
                    <a:ext uri="{9D8B030D-6E8A-4147-A177-3AD203B41FA5}">
                      <a16:colId xmlns:a16="http://schemas.microsoft.com/office/drawing/2014/main" val="3880013634"/>
                    </a:ext>
                  </a:extLst>
                </a:gridCol>
              </a:tblGrid>
              <a:tr h="21602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314031"/>
                  </a:ext>
                </a:extLst>
              </a:tr>
              <a:tr h="36004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861809"/>
                  </a:ext>
                </a:extLst>
              </a:tr>
              <a:tr h="359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3.330.274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3.330.274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3.319.035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467313"/>
                  </a:ext>
                </a:extLst>
              </a:tr>
              <a:tr h="4225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3.330.274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3.330.274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3.319.035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714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995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8864" y="5805264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444" y="2337640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0607" y="1559769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PROGRAMA: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GESTIÓN FORESTAL FET COVID-19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7778A9D-0F81-45F1-8992-2B6A224D1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73720"/>
              </p:ext>
            </p:extLst>
          </p:nvPr>
        </p:nvGraphicFramePr>
        <p:xfrm>
          <a:off x="500608" y="2852935"/>
          <a:ext cx="8167936" cy="2621067"/>
        </p:xfrm>
        <a:graphic>
          <a:graphicData uri="http://schemas.openxmlformats.org/drawingml/2006/table">
            <a:tbl>
              <a:tblPr/>
              <a:tblGrid>
                <a:gridCol w="818320">
                  <a:extLst>
                    <a:ext uri="{9D8B030D-6E8A-4147-A177-3AD203B41FA5}">
                      <a16:colId xmlns:a16="http://schemas.microsoft.com/office/drawing/2014/main" val="3418197910"/>
                    </a:ext>
                  </a:extLst>
                </a:gridCol>
                <a:gridCol w="302291">
                  <a:extLst>
                    <a:ext uri="{9D8B030D-6E8A-4147-A177-3AD203B41FA5}">
                      <a16:colId xmlns:a16="http://schemas.microsoft.com/office/drawing/2014/main" val="1237102757"/>
                    </a:ext>
                  </a:extLst>
                </a:gridCol>
                <a:gridCol w="302291">
                  <a:extLst>
                    <a:ext uri="{9D8B030D-6E8A-4147-A177-3AD203B41FA5}">
                      <a16:colId xmlns:a16="http://schemas.microsoft.com/office/drawing/2014/main" val="4220552852"/>
                    </a:ext>
                  </a:extLst>
                </a:gridCol>
                <a:gridCol w="2738930">
                  <a:extLst>
                    <a:ext uri="{9D8B030D-6E8A-4147-A177-3AD203B41FA5}">
                      <a16:colId xmlns:a16="http://schemas.microsoft.com/office/drawing/2014/main" val="2253000455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1333116797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595374615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286911972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738177954"/>
                    </a:ext>
                  </a:extLst>
                </a:gridCol>
                <a:gridCol w="732824">
                  <a:extLst>
                    <a:ext uri="{9D8B030D-6E8A-4147-A177-3AD203B41FA5}">
                      <a16:colId xmlns:a16="http://schemas.microsoft.com/office/drawing/2014/main" val="2141595160"/>
                    </a:ext>
                  </a:extLst>
                </a:gridCol>
              </a:tblGrid>
              <a:tr h="19596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206030"/>
                  </a:ext>
                </a:extLst>
              </a:tr>
              <a:tr h="60014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303142"/>
                  </a:ext>
                </a:extLst>
              </a:tr>
              <a:tr h="2572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15.214.431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15.214.431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14.584.596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374106"/>
                  </a:ext>
                </a:extLst>
              </a:tr>
              <a:tr h="195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1.214.909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1.214.909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1.211.984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751549"/>
                  </a:ext>
                </a:extLst>
              </a:tr>
              <a:tr h="195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13.789.520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13.789.520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13.176.000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71504"/>
                  </a:ext>
                </a:extLst>
              </a:tr>
              <a:tr h="195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210.002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210.002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196.612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414743"/>
                  </a:ext>
                </a:extLst>
              </a:tr>
              <a:tr h="195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77366"/>
                  </a:ext>
                </a:extLst>
              </a:tr>
              <a:tr h="195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176.782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176.782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167.417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976016"/>
                  </a:ext>
                </a:extLst>
              </a:tr>
              <a:tr h="195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379599"/>
                  </a:ext>
                </a:extLst>
              </a:tr>
              <a:tr h="195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59791"/>
                  </a:ext>
                </a:extLst>
              </a:tr>
              <a:tr h="1959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14.611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976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135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8864" y="6128497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3787" y="2086712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404221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CORPORACIÓN NACIONAL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A9540D4-28FE-459F-A609-F9159E698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752497"/>
              </p:ext>
            </p:extLst>
          </p:nvPr>
        </p:nvGraphicFramePr>
        <p:xfrm>
          <a:off x="518864" y="2525101"/>
          <a:ext cx="8167935" cy="3595364"/>
        </p:xfrm>
        <a:graphic>
          <a:graphicData uri="http://schemas.openxmlformats.org/drawingml/2006/table">
            <a:tbl>
              <a:tblPr/>
              <a:tblGrid>
                <a:gridCol w="818320">
                  <a:extLst>
                    <a:ext uri="{9D8B030D-6E8A-4147-A177-3AD203B41FA5}">
                      <a16:colId xmlns:a16="http://schemas.microsoft.com/office/drawing/2014/main" val="2800519338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1118900121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3062765275"/>
                    </a:ext>
                  </a:extLst>
                </a:gridCol>
                <a:gridCol w="2738931">
                  <a:extLst>
                    <a:ext uri="{9D8B030D-6E8A-4147-A177-3AD203B41FA5}">
                      <a16:colId xmlns:a16="http://schemas.microsoft.com/office/drawing/2014/main" val="3174733609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1236695088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1445783632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1478209064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1549247770"/>
                    </a:ext>
                  </a:extLst>
                </a:gridCol>
                <a:gridCol w="732824">
                  <a:extLst>
                    <a:ext uri="{9D8B030D-6E8A-4147-A177-3AD203B41FA5}">
                      <a16:colId xmlns:a16="http://schemas.microsoft.com/office/drawing/2014/main" val="2295226116"/>
                    </a:ext>
                  </a:extLst>
                </a:gridCol>
              </a:tblGrid>
              <a:tr h="16155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7842993"/>
                  </a:ext>
                </a:extLst>
              </a:tr>
              <a:tr h="494758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421115"/>
                  </a:ext>
                </a:extLst>
              </a:tr>
              <a:tr h="2120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19.494.218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31.943.946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12.449.728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31.851.569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2705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16.276.171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17.980.393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1.704.222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17.893.079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67132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2.709.413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2.703.218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-6.195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2.698.183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160420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1.094.827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1.094.817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1.094.817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76589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718.293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718.293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718.293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495344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376.534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376.524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376.524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06487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283022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52796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Transferencias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695791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8.265.698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8.265.698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8.265.698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03597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8.265.698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8.265.698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8.265.698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90120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22.893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22.893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22.893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779024"/>
                  </a:ext>
                </a:extLst>
              </a:tr>
              <a:tr h="303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22.893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22.893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22.893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160690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508.624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508.624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508.613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278133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508.624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508.624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508.613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774695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1.362.098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1.362.098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1.362.091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805169"/>
                  </a:ext>
                </a:extLst>
              </a:tr>
              <a:tr h="1615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1.362.098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1.362.098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1.362.091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26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9717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8864" y="6136529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34108" y="2078531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383138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03: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DE MANEJO DEL FUEGO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0B8FC25-A270-421C-B8A7-484EC06DE7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8296867"/>
              </p:ext>
            </p:extLst>
          </p:nvPr>
        </p:nvGraphicFramePr>
        <p:xfrm>
          <a:off x="518864" y="2471803"/>
          <a:ext cx="8167935" cy="3621492"/>
        </p:xfrm>
        <a:graphic>
          <a:graphicData uri="http://schemas.openxmlformats.org/drawingml/2006/table">
            <a:tbl>
              <a:tblPr/>
              <a:tblGrid>
                <a:gridCol w="818320">
                  <a:extLst>
                    <a:ext uri="{9D8B030D-6E8A-4147-A177-3AD203B41FA5}">
                      <a16:colId xmlns:a16="http://schemas.microsoft.com/office/drawing/2014/main" val="1988481641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3531133768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1448207804"/>
                    </a:ext>
                  </a:extLst>
                </a:gridCol>
                <a:gridCol w="2738931">
                  <a:extLst>
                    <a:ext uri="{9D8B030D-6E8A-4147-A177-3AD203B41FA5}">
                      <a16:colId xmlns:a16="http://schemas.microsoft.com/office/drawing/2014/main" val="196753062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793766643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302841305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745374423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21769897"/>
                    </a:ext>
                  </a:extLst>
                </a:gridCol>
                <a:gridCol w="732824">
                  <a:extLst>
                    <a:ext uri="{9D8B030D-6E8A-4147-A177-3AD203B41FA5}">
                      <a16:colId xmlns:a16="http://schemas.microsoft.com/office/drawing/2014/main" val="3005068253"/>
                    </a:ext>
                  </a:extLst>
                </a:gridCol>
              </a:tblGrid>
              <a:tr h="177742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155172"/>
                  </a:ext>
                </a:extLst>
              </a:tr>
              <a:tr h="544334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254274"/>
                  </a:ext>
                </a:extLst>
              </a:tr>
              <a:tr h="2332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35.422.137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114.244.622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78.822.485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113.937.092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894301"/>
                  </a:ext>
                </a:extLst>
              </a:tr>
              <a:tr h="1777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16.921.238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23.432.138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6.510.900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23.321.610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870660"/>
                  </a:ext>
                </a:extLst>
              </a:tr>
              <a:tr h="1777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15.034.624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55.122.136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40.087.512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55.062.825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94371"/>
                  </a:ext>
                </a:extLst>
              </a:tr>
              <a:tr h="1777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280.455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280.455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280.455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75113"/>
                  </a:ext>
                </a:extLst>
              </a:tr>
              <a:tr h="1777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195.574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195.574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195.574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772010"/>
                  </a:ext>
                </a:extLst>
              </a:tr>
              <a:tr h="1777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84.881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84.881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84.881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407523"/>
                  </a:ext>
                </a:extLst>
              </a:tr>
              <a:tr h="1777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23.829.688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23.829.688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23.829.688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59101"/>
                  </a:ext>
                </a:extLst>
              </a:tr>
              <a:tr h="1777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23.829.688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23.829.688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23.829.688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236787"/>
                  </a:ext>
                </a:extLst>
              </a:tr>
              <a:tr h="1777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599.342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599.342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597.653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35384"/>
                  </a:ext>
                </a:extLst>
              </a:tr>
              <a:tr h="1777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468.804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617798"/>
                  </a:ext>
                </a:extLst>
              </a:tr>
              <a:tr h="1777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119.202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57055"/>
                  </a:ext>
                </a:extLst>
              </a:tr>
              <a:tr h="1777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9.647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456238"/>
                  </a:ext>
                </a:extLst>
              </a:tr>
              <a:tr h="1777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3.466.275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136.001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-3.330.274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32527"/>
                  </a:ext>
                </a:extLst>
              </a:tr>
              <a:tr h="1777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3.466.275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136.001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-3.330.274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508113"/>
                  </a:ext>
                </a:extLst>
              </a:tr>
              <a:tr h="1777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10.844.862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10.844.862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10.844.861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130626"/>
                  </a:ext>
                </a:extLst>
              </a:tr>
              <a:tr h="1777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10.844.862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10.844.862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10.844.861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130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443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8864" y="6136529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64" y="2033579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176" y="1367101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04: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ÁREAS SILVESTRES PROTEGIDAS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3093E91-140B-48B7-B3C2-E8D8165FB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096847"/>
              </p:ext>
            </p:extLst>
          </p:nvPr>
        </p:nvGraphicFramePr>
        <p:xfrm>
          <a:off x="518864" y="2397936"/>
          <a:ext cx="8167935" cy="3479338"/>
        </p:xfrm>
        <a:graphic>
          <a:graphicData uri="http://schemas.openxmlformats.org/drawingml/2006/table">
            <a:tbl>
              <a:tblPr/>
              <a:tblGrid>
                <a:gridCol w="818320">
                  <a:extLst>
                    <a:ext uri="{9D8B030D-6E8A-4147-A177-3AD203B41FA5}">
                      <a16:colId xmlns:a16="http://schemas.microsoft.com/office/drawing/2014/main" val="810713295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4245815461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4207581420"/>
                    </a:ext>
                  </a:extLst>
                </a:gridCol>
                <a:gridCol w="2738931">
                  <a:extLst>
                    <a:ext uri="{9D8B030D-6E8A-4147-A177-3AD203B41FA5}">
                      <a16:colId xmlns:a16="http://schemas.microsoft.com/office/drawing/2014/main" val="2246112363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739844992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1398198415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1280064774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671374432"/>
                    </a:ext>
                  </a:extLst>
                </a:gridCol>
                <a:gridCol w="732824">
                  <a:extLst>
                    <a:ext uri="{9D8B030D-6E8A-4147-A177-3AD203B41FA5}">
                      <a16:colId xmlns:a16="http://schemas.microsoft.com/office/drawing/2014/main" val="1303602854"/>
                    </a:ext>
                  </a:extLst>
                </a:gridCol>
              </a:tblGrid>
              <a:tr h="20025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728074"/>
                  </a:ext>
                </a:extLst>
              </a:tr>
              <a:tr h="61326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652084"/>
                  </a:ext>
                </a:extLst>
              </a:tr>
              <a:tr h="2628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17.627.963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20.195.276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2.567.313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19.814.485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622149"/>
                  </a:ext>
                </a:extLst>
              </a:tr>
              <a:tr h="2002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13.391.458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14.263.850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872.392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13.915.792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219565"/>
                  </a:ext>
                </a:extLst>
              </a:tr>
              <a:tr h="2002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3.211.428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3.188.033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-23.395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3.155.272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0124"/>
                  </a:ext>
                </a:extLst>
              </a:tr>
              <a:tr h="2002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926.495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926.495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926.495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228747"/>
                  </a:ext>
                </a:extLst>
              </a:tr>
              <a:tr h="2002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619.059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619.059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619.059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100927"/>
                  </a:ext>
                </a:extLst>
              </a:tr>
              <a:tr h="2002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307.436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307.436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307.436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507438"/>
                  </a:ext>
                </a:extLst>
              </a:tr>
              <a:tr h="2002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204.746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294.746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294.746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284888"/>
                  </a:ext>
                </a:extLst>
              </a:tr>
              <a:tr h="2002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204.746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294.746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294.746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466131"/>
                  </a:ext>
                </a:extLst>
              </a:tr>
              <a:tr h="2002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Jardín Botánico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204.746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294.746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294.746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392919"/>
                  </a:ext>
                </a:extLst>
              </a:tr>
              <a:tr h="2002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820.331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-820.331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07486"/>
                  </a:ext>
                </a:extLst>
              </a:tr>
              <a:tr h="2002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820.331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-820.331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88836"/>
                  </a:ext>
                </a:extLst>
              </a:tr>
              <a:tr h="2002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1.522.152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1.522.152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1.522.180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999425"/>
                  </a:ext>
                </a:extLst>
              </a:tr>
              <a:tr h="2002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1.522.152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1.522.152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1.522.180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180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957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9743" y="6319091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9743" y="1981490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9743" y="1278407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05: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GESTIÓN FORESTAL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7712AFD-0790-4165-8013-E6DF22140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79240"/>
              </p:ext>
            </p:extLst>
          </p:nvPr>
        </p:nvGraphicFramePr>
        <p:xfrm>
          <a:off x="499744" y="2270462"/>
          <a:ext cx="8187057" cy="3894837"/>
        </p:xfrm>
        <a:graphic>
          <a:graphicData uri="http://schemas.openxmlformats.org/drawingml/2006/table">
            <a:tbl>
              <a:tblPr/>
              <a:tblGrid>
                <a:gridCol w="820236">
                  <a:extLst>
                    <a:ext uri="{9D8B030D-6E8A-4147-A177-3AD203B41FA5}">
                      <a16:colId xmlns:a16="http://schemas.microsoft.com/office/drawing/2014/main" val="2933959475"/>
                    </a:ext>
                  </a:extLst>
                </a:gridCol>
                <a:gridCol w="302998">
                  <a:extLst>
                    <a:ext uri="{9D8B030D-6E8A-4147-A177-3AD203B41FA5}">
                      <a16:colId xmlns:a16="http://schemas.microsoft.com/office/drawing/2014/main" val="1146115790"/>
                    </a:ext>
                  </a:extLst>
                </a:gridCol>
                <a:gridCol w="302998">
                  <a:extLst>
                    <a:ext uri="{9D8B030D-6E8A-4147-A177-3AD203B41FA5}">
                      <a16:colId xmlns:a16="http://schemas.microsoft.com/office/drawing/2014/main" val="1335976984"/>
                    </a:ext>
                  </a:extLst>
                </a:gridCol>
                <a:gridCol w="2745342">
                  <a:extLst>
                    <a:ext uri="{9D8B030D-6E8A-4147-A177-3AD203B41FA5}">
                      <a16:colId xmlns:a16="http://schemas.microsoft.com/office/drawing/2014/main" val="3514152750"/>
                    </a:ext>
                  </a:extLst>
                </a:gridCol>
                <a:gridCol w="820236">
                  <a:extLst>
                    <a:ext uri="{9D8B030D-6E8A-4147-A177-3AD203B41FA5}">
                      <a16:colId xmlns:a16="http://schemas.microsoft.com/office/drawing/2014/main" val="205823004"/>
                    </a:ext>
                  </a:extLst>
                </a:gridCol>
                <a:gridCol w="820236">
                  <a:extLst>
                    <a:ext uri="{9D8B030D-6E8A-4147-A177-3AD203B41FA5}">
                      <a16:colId xmlns:a16="http://schemas.microsoft.com/office/drawing/2014/main" val="3931154085"/>
                    </a:ext>
                  </a:extLst>
                </a:gridCol>
                <a:gridCol w="820236">
                  <a:extLst>
                    <a:ext uri="{9D8B030D-6E8A-4147-A177-3AD203B41FA5}">
                      <a16:colId xmlns:a16="http://schemas.microsoft.com/office/drawing/2014/main" val="4212147853"/>
                    </a:ext>
                  </a:extLst>
                </a:gridCol>
                <a:gridCol w="820236">
                  <a:extLst>
                    <a:ext uri="{9D8B030D-6E8A-4147-A177-3AD203B41FA5}">
                      <a16:colId xmlns:a16="http://schemas.microsoft.com/office/drawing/2014/main" val="2279850423"/>
                    </a:ext>
                  </a:extLst>
                </a:gridCol>
                <a:gridCol w="734539">
                  <a:extLst>
                    <a:ext uri="{9D8B030D-6E8A-4147-A177-3AD203B41FA5}">
                      <a16:colId xmlns:a16="http://schemas.microsoft.com/office/drawing/2014/main" val="3443105639"/>
                    </a:ext>
                  </a:extLst>
                </a:gridCol>
              </a:tblGrid>
              <a:tr h="16662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173824"/>
                  </a:ext>
                </a:extLst>
              </a:tr>
              <a:tr h="510287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861925"/>
                  </a:ext>
                </a:extLst>
              </a:tr>
              <a:tr h="218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38.047.944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26.964.009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-11.083.935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24.923.286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948486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13.129.736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14.242.979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1.113.243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14.111.376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206739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5.023.331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4.942.235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-81.096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4.861.233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30112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1.635.050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1.635.050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1.635.050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647037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1.306.233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1.306.233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1.306.233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009032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328.817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328.817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328.817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23435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642.118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642.118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640.972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260006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642.108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642.108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640.972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736115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para Investigación Ley Bosque Nativo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642.108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642.108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640.972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741394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910589"/>
                  </a:ext>
                </a:extLst>
              </a:tr>
              <a:tr h="3332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Naciones Unidas contra la Desertificación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733541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17.621.404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1.826.973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-15.794.431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283438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17.621.404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1.826.973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-15.794.431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875453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1.631.355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1.631.355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1.631.355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906240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1.631.355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1.631.355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1.631.355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539411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Bosque Nativo Ley N° 20.283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1.631.355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1.631.355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1.631.355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652775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2.043.299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2.043.299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2.043.300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95439"/>
                  </a:ext>
                </a:extLst>
              </a:tr>
              <a:tr h="1666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2.043.299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2.043.299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2.043.300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814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814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9069" y="5598561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5074" y="2461643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650729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05. PROGRAMA 06: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 DE ARBORIZACIÓN URBANA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98736A5-AD03-4982-99ED-FCCE44E79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79455"/>
              </p:ext>
            </p:extLst>
          </p:nvPr>
        </p:nvGraphicFramePr>
        <p:xfrm>
          <a:off x="515074" y="2852935"/>
          <a:ext cx="8167935" cy="2354334"/>
        </p:xfrm>
        <a:graphic>
          <a:graphicData uri="http://schemas.openxmlformats.org/drawingml/2006/table">
            <a:tbl>
              <a:tblPr/>
              <a:tblGrid>
                <a:gridCol w="818320">
                  <a:extLst>
                    <a:ext uri="{9D8B030D-6E8A-4147-A177-3AD203B41FA5}">
                      <a16:colId xmlns:a16="http://schemas.microsoft.com/office/drawing/2014/main" val="1694719057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2869056643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1646909394"/>
                    </a:ext>
                  </a:extLst>
                </a:gridCol>
                <a:gridCol w="2738931">
                  <a:extLst>
                    <a:ext uri="{9D8B030D-6E8A-4147-A177-3AD203B41FA5}">
                      <a16:colId xmlns:a16="http://schemas.microsoft.com/office/drawing/2014/main" val="1840152077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101625593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693415457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785628053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829076307"/>
                    </a:ext>
                  </a:extLst>
                </a:gridCol>
                <a:gridCol w="732824">
                  <a:extLst>
                    <a:ext uri="{9D8B030D-6E8A-4147-A177-3AD203B41FA5}">
                      <a16:colId xmlns:a16="http://schemas.microsoft.com/office/drawing/2014/main" val="2027811695"/>
                    </a:ext>
                  </a:extLst>
                </a:gridCol>
              </a:tblGrid>
              <a:tr h="32319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40009"/>
                  </a:ext>
                </a:extLst>
              </a:tr>
              <a:tr h="314200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567289"/>
                  </a:ext>
                </a:extLst>
              </a:tr>
              <a:tr h="4241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1.299.184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1.446.442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147.258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1.433.250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923980"/>
                  </a:ext>
                </a:extLst>
              </a:tr>
              <a:tr h="323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856.966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904.947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47.981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900.530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189741"/>
                  </a:ext>
                </a:extLst>
              </a:tr>
              <a:tr h="323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442.218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436.218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427.550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56466"/>
                  </a:ext>
                </a:extLst>
              </a:tr>
              <a:tr h="323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105.277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105.277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105.170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291686"/>
                  </a:ext>
                </a:extLst>
              </a:tr>
              <a:tr h="3231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105.277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105.277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105.170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569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40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 noGrp="1"/>
          </p:cNvSpPr>
          <p:nvPr>
            <p:ph type="title"/>
          </p:nvPr>
        </p:nvSpPr>
        <p:spPr>
          <a:xfrm>
            <a:off x="539552" y="1504901"/>
            <a:ext cx="81472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392678"/>
              </p:ext>
            </p:extLst>
          </p:nvPr>
        </p:nvGraphicFramePr>
        <p:xfrm>
          <a:off x="539552" y="2398090"/>
          <a:ext cx="8147248" cy="362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9435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7527" y="5674090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5519" y="2328975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540960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PROGRAMA: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PROGRAMAS DE EMPLEOS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F9B3EF5-925B-4204-95FF-C6B42AE30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39313"/>
              </p:ext>
            </p:extLst>
          </p:nvPr>
        </p:nvGraphicFramePr>
        <p:xfrm>
          <a:off x="517528" y="2708920"/>
          <a:ext cx="8167937" cy="2608124"/>
        </p:xfrm>
        <a:graphic>
          <a:graphicData uri="http://schemas.openxmlformats.org/drawingml/2006/table">
            <a:tbl>
              <a:tblPr/>
              <a:tblGrid>
                <a:gridCol w="818320">
                  <a:extLst>
                    <a:ext uri="{9D8B030D-6E8A-4147-A177-3AD203B41FA5}">
                      <a16:colId xmlns:a16="http://schemas.microsoft.com/office/drawing/2014/main" val="3771464674"/>
                    </a:ext>
                  </a:extLst>
                </a:gridCol>
                <a:gridCol w="302291">
                  <a:extLst>
                    <a:ext uri="{9D8B030D-6E8A-4147-A177-3AD203B41FA5}">
                      <a16:colId xmlns:a16="http://schemas.microsoft.com/office/drawing/2014/main" val="1315973761"/>
                    </a:ext>
                  </a:extLst>
                </a:gridCol>
                <a:gridCol w="302291">
                  <a:extLst>
                    <a:ext uri="{9D8B030D-6E8A-4147-A177-3AD203B41FA5}">
                      <a16:colId xmlns:a16="http://schemas.microsoft.com/office/drawing/2014/main" val="792038977"/>
                    </a:ext>
                  </a:extLst>
                </a:gridCol>
                <a:gridCol w="2738931">
                  <a:extLst>
                    <a:ext uri="{9D8B030D-6E8A-4147-A177-3AD203B41FA5}">
                      <a16:colId xmlns:a16="http://schemas.microsoft.com/office/drawing/2014/main" val="4055282410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283897966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539830110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469507515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1670007252"/>
                    </a:ext>
                  </a:extLst>
                </a:gridCol>
                <a:gridCol w="732824">
                  <a:extLst>
                    <a:ext uri="{9D8B030D-6E8A-4147-A177-3AD203B41FA5}">
                      <a16:colId xmlns:a16="http://schemas.microsoft.com/office/drawing/2014/main" val="3898069705"/>
                    </a:ext>
                  </a:extLst>
                </a:gridCol>
              </a:tblGrid>
              <a:tr h="209699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344476"/>
                  </a:ext>
                </a:extLst>
              </a:tr>
              <a:tr h="64219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21915"/>
                  </a:ext>
                </a:extLst>
              </a:tr>
              <a:tr h="2752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12.382.369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12.382.369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12.245.472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842293"/>
                  </a:ext>
                </a:extLst>
              </a:tr>
              <a:tr h="209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8.959.374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8.959.374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8.904.525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071381"/>
                  </a:ext>
                </a:extLst>
              </a:tr>
              <a:tr h="209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2.212.786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2.212.786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2.143.562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40212"/>
                  </a:ext>
                </a:extLst>
              </a:tr>
              <a:tr h="209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235.042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39048"/>
                  </a:ext>
                </a:extLst>
              </a:tr>
              <a:tr h="209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235.042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235.042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940981"/>
                  </a:ext>
                </a:extLst>
              </a:tr>
              <a:tr h="209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106.638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106.638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93.814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9066"/>
                  </a:ext>
                </a:extLst>
              </a:tr>
              <a:tr h="20969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868.529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868.529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868.529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906758"/>
                  </a:ext>
                </a:extLst>
              </a:tr>
              <a:tr h="222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868.529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868.529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868.529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415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0204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39490" y="5319328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39490" y="2344544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39491" y="1428761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PROGRAMA: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AREAS SILVESTRES PROTEGIDAS FET COVID-19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50B748F-B021-4A26-A264-396FDF1B5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098397"/>
              </p:ext>
            </p:extLst>
          </p:nvPr>
        </p:nvGraphicFramePr>
        <p:xfrm>
          <a:off x="639490" y="2810530"/>
          <a:ext cx="8167937" cy="1626665"/>
        </p:xfrm>
        <a:graphic>
          <a:graphicData uri="http://schemas.openxmlformats.org/drawingml/2006/table">
            <a:tbl>
              <a:tblPr/>
              <a:tblGrid>
                <a:gridCol w="818320">
                  <a:extLst>
                    <a:ext uri="{9D8B030D-6E8A-4147-A177-3AD203B41FA5}">
                      <a16:colId xmlns:a16="http://schemas.microsoft.com/office/drawing/2014/main" val="1651538236"/>
                    </a:ext>
                  </a:extLst>
                </a:gridCol>
                <a:gridCol w="302291">
                  <a:extLst>
                    <a:ext uri="{9D8B030D-6E8A-4147-A177-3AD203B41FA5}">
                      <a16:colId xmlns:a16="http://schemas.microsoft.com/office/drawing/2014/main" val="2571912312"/>
                    </a:ext>
                  </a:extLst>
                </a:gridCol>
                <a:gridCol w="302291">
                  <a:extLst>
                    <a:ext uri="{9D8B030D-6E8A-4147-A177-3AD203B41FA5}">
                      <a16:colId xmlns:a16="http://schemas.microsoft.com/office/drawing/2014/main" val="3185671257"/>
                    </a:ext>
                  </a:extLst>
                </a:gridCol>
                <a:gridCol w="2738931">
                  <a:extLst>
                    <a:ext uri="{9D8B030D-6E8A-4147-A177-3AD203B41FA5}">
                      <a16:colId xmlns:a16="http://schemas.microsoft.com/office/drawing/2014/main" val="1794639333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483087890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435600769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033625054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728898293"/>
                    </a:ext>
                  </a:extLst>
                </a:gridCol>
                <a:gridCol w="732824">
                  <a:extLst>
                    <a:ext uri="{9D8B030D-6E8A-4147-A177-3AD203B41FA5}">
                      <a16:colId xmlns:a16="http://schemas.microsoft.com/office/drawing/2014/main" val="1848799649"/>
                    </a:ext>
                  </a:extLst>
                </a:gridCol>
              </a:tblGrid>
              <a:tr h="311400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648992"/>
                  </a:ext>
                </a:extLst>
              </a:tr>
              <a:tr h="23506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763376"/>
                  </a:ext>
                </a:extLst>
              </a:tr>
              <a:tr h="4087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3.605.524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3.605.524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517.427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803464"/>
                  </a:ext>
                </a:extLst>
              </a:tr>
              <a:tr h="311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3.605.524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3.605.524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517.427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38628"/>
                  </a:ext>
                </a:extLst>
              </a:tr>
              <a:tr h="311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3.605.524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3.605.524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517.427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7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5748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90284" y="6112493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6896" y="2312123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11560" y="1564526"/>
            <a:ext cx="792605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PROGRAMA: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RIEGO FET COVID-19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BBEFDC1-508E-47A9-802B-20EBA3A9E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144902"/>
              </p:ext>
            </p:extLst>
          </p:nvPr>
        </p:nvGraphicFramePr>
        <p:xfrm>
          <a:off x="645791" y="2757600"/>
          <a:ext cx="7885650" cy="2615614"/>
        </p:xfrm>
        <a:graphic>
          <a:graphicData uri="http://schemas.openxmlformats.org/drawingml/2006/table">
            <a:tbl>
              <a:tblPr/>
              <a:tblGrid>
                <a:gridCol w="790039">
                  <a:extLst>
                    <a:ext uri="{9D8B030D-6E8A-4147-A177-3AD203B41FA5}">
                      <a16:colId xmlns:a16="http://schemas.microsoft.com/office/drawing/2014/main" val="1807580233"/>
                    </a:ext>
                  </a:extLst>
                </a:gridCol>
                <a:gridCol w="291843">
                  <a:extLst>
                    <a:ext uri="{9D8B030D-6E8A-4147-A177-3AD203B41FA5}">
                      <a16:colId xmlns:a16="http://schemas.microsoft.com/office/drawing/2014/main" val="3994803491"/>
                    </a:ext>
                  </a:extLst>
                </a:gridCol>
                <a:gridCol w="291843">
                  <a:extLst>
                    <a:ext uri="{9D8B030D-6E8A-4147-A177-3AD203B41FA5}">
                      <a16:colId xmlns:a16="http://schemas.microsoft.com/office/drawing/2014/main" val="2084308811"/>
                    </a:ext>
                  </a:extLst>
                </a:gridCol>
                <a:gridCol w="2644272">
                  <a:extLst>
                    <a:ext uri="{9D8B030D-6E8A-4147-A177-3AD203B41FA5}">
                      <a16:colId xmlns:a16="http://schemas.microsoft.com/office/drawing/2014/main" val="563759271"/>
                    </a:ext>
                  </a:extLst>
                </a:gridCol>
                <a:gridCol w="790039">
                  <a:extLst>
                    <a:ext uri="{9D8B030D-6E8A-4147-A177-3AD203B41FA5}">
                      <a16:colId xmlns:a16="http://schemas.microsoft.com/office/drawing/2014/main" val="1812722874"/>
                    </a:ext>
                  </a:extLst>
                </a:gridCol>
                <a:gridCol w="790039">
                  <a:extLst>
                    <a:ext uri="{9D8B030D-6E8A-4147-A177-3AD203B41FA5}">
                      <a16:colId xmlns:a16="http://schemas.microsoft.com/office/drawing/2014/main" val="158066006"/>
                    </a:ext>
                  </a:extLst>
                </a:gridCol>
                <a:gridCol w="790039">
                  <a:extLst>
                    <a:ext uri="{9D8B030D-6E8A-4147-A177-3AD203B41FA5}">
                      <a16:colId xmlns:a16="http://schemas.microsoft.com/office/drawing/2014/main" val="4266725047"/>
                    </a:ext>
                  </a:extLst>
                </a:gridCol>
                <a:gridCol w="790039">
                  <a:extLst>
                    <a:ext uri="{9D8B030D-6E8A-4147-A177-3AD203B41FA5}">
                      <a16:colId xmlns:a16="http://schemas.microsoft.com/office/drawing/2014/main" val="1414193639"/>
                    </a:ext>
                  </a:extLst>
                </a:gridCol>
                <a:gridCol w="707497">
                  <a:extLst>
                    <a:ext uri="{9D8B030D-6E8A-4147-A177-3AD203B41FA5}">
                      <a16:colId xmlns:a16="http://schemas.microsoft.com/office/drawing/2014/main" val="1694974918"/>
                    </a:ext>
                  </a:extLst>
                </a:gridCol>
              </a:tblGrid>
              <a:tr h="18195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418838"/>
                  </a:ext>
                </a:extLst>
              </a:tr>
              <a:tr h="557239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820441"/>
                  </a:ext>
                </a:extLst>
              </a:tr>
              <a:tr h="2388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23.088.224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23.088.224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23.087.251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489167"/>
                  </a:ext>
                </a:extLst>
              </a:tr>
              <a:tr h="181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218.450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218.450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217.476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077731"/>
                  </a:ext>
                </a:extLst>
              </a:tr>
              <a:tr h="181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214.109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214.109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214.109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870771"/>
                  </a:ext>
                </a:extLst>
              </a:tr>
              <a:tr h="181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214.109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214.109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214.109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947375"/>
                  </a:ext>
                </a:extLst>
              </a:tr>
              <a:tr h="363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Construcción y Rehabilitación Obras de Riego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214.109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214.109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214.109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41061"/>
                  </a:ext>
                </a:extLst>
              </a:tr>
              <a:tr h="181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22.655.665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22.655.665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22.655.666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25294"/>
                  </a:ext>
                </a:extLst>
              </a:tr>
              <a:tr h="1819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22.655.665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22.655.665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22.655.666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857325"/>
                  </a:ext>
                </a:extLst>
              </a:tr>
              <a:tr h="3639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por Inversiones de Riego y Drenaje Ley N° 18.450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22.655.665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22.655.665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22.655.666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125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095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7793" y="6202638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7793" y="2164404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                                                                                                             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419599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06.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RIEGO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E661E74-8A26-4559-9943-0E2FFD431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064919"/>
              </p:ext>
            </p:extLst>
          </p:nvPr>
        </p:nvGraphicFramePr>
        <p:xfrm>
          <a:off x="517793" y="2607089"/>
          <a:ext cx="8167937" cy="2952327"/>
        </p:xfrm>
        <a:graphic>
          <a:graphicData uri="http://schemas.openxmlformats.org/drawingml/2006/table">
            <a:tbl>
              <a:tblPr/>
              <a:tblGrid>
                <a:gridCol w="818320">
                  <a:extLst>
                    <a:ext uri="{9D8B030D-6E8A-4147-A177-3AD203B41FA5}">
                      <a16:colId xmlns:a16="http://schemas.microsoft.com/office/drawing/2014/main" val="1847488313"/>
                    </a:ext>
                  </a:extLst>
                </a:gridCol>
                <a:gridCol w="302291">
                  <a:extLst>
                    <a:ext uri="{9D8B030D-6E8A-4147-A177-3AD203B41FA5}">
                      <a16:colId xmlns:a16="http://schemas.microsoft.com/office/drawing/2014/main" val="3469081832"/>
                    </a:ext>
                  </a:extLst>
                </a:gridCol>
                <a:gridCol w="302291">
                  <a:extLst>
                    <a:ext uri="{9D8B030D-6E8A-4147-A177-3AD203B41FA5}">
                      <a16:colId xmlns:a16="http://schemas.microsoft.com/office/drawing/2014/main" val="2893603582"/>
                    </a:ext>
                  </a:extLst>
                </a:gridCol>
                <a:gridCol w="2738931">
                  <a:extLst>
                    <a:ext uri="{9D8B030D-6E8A-4147-A177-3AD203B41FA5}">
                      <a16:colId xmlns:a16="http://schemas.microsoft.com/office/drawing/2014/main" val="4128224926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30564329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468936671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427694169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19359784"/>
                    </a:ext>
                  </a:extLst>
                </a:gridCol>
                <a:gridCol w="732824">
                  <a:extLst>
                    <a:ext uri="{9D8B030D-6E8A-4147-A177-3AD203B41FA5}">
                      <a16:colId xmlns:a16="http://schemas.microsoft.com/office/drawing/2014/main" val="3804311427"/>
                    </a:ext>
                  </a:extLst>
                </a:gridCol>
              </a:tblGrid>
              <a:tr h="169918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956917"/>
                  </a:ext>
                </a:extLst>
              </a:tr>
              <a:tr h="520375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456089"/>
                  </a:ext>
                </a:extLst>
              </a:tr>
              <a:tr h="2230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128.831.968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110.194.153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-18.637.815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85.831.945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000305"/>
                  </a:ext>
                </a:extLst>
              </a:tr>
              <a:tr h="169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5.442.903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5.862.010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419.107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5.844.078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92155"/>
                  </a:ext>
                </a:extLst>
              </a:tr>
              <a:tr h="169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806.312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764.740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-41.572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741.645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693476"/>
                  </a:ext>
                </a:extLst>
              </a:tr>
              <a:tr h="169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54.160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54.149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89043"/>
                  </a:ext>
                </a:extLst>
              </a:tr>
              <a:tr h="169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54.160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54.149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85676"/>
                  </a:ext>
                </a:extLst>
              </a:tr>
              <a:tr h="169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1.964.428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1.899.569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-64.859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1.882.213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71009"/>
                  </a:ext>
                </a:extLst>
              </a:tr>
              <a:tr h="169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1.964.428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1.899.569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-64.859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1.882.213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101836"/>
                  </a:ext>
                </a:extLst>
              </a:tr>
              <a:tr h="169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Construcción y Rehabilitación Obras de Riego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1.964.428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1.899.569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-64.859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1.882.213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487449"/>
                  </a:ext>
                </a:extLst>
              </a:tr>
              <a:tr h="169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4.172.668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4.172.658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4.172.658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022261"/>
                  </a:ext>
                </a:extLst>
              </a:tr>
              <a:tr h="169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978842"/>
                  </a:ext>
                </a:extLst>
              </a:tr>
              <a:tr h="169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4.172.658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4.172.658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4.172.658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533292"/>
                  </a:ext>
                </a:extLst>
              </a:tr>
              <a:tr h="169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206.040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206.040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205.981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039137"/>
                  </a:ext>
                </a:extLst>
              </a:tr>
              <a:tr h="1699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206.040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206.040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205.981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2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79164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17" y="6429001"/>
            <a:ext cx="7797552" cy="21982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09" y="2162234"/>
            <a:ext cx="7869560" cy="28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                                                                                                            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8864" y="1384165"/>
            <a:ext cx="816793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06.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COMISIÓN NACIONAL DE RIEGO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015CC8B-5D85-4836-9CB8-FCDEDD0D4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409709"/>
              </p:ext>
            </p:extLst>
          </p:nvPr>
        </p:nvGraphicFramePr>
        <p:xfrm>
          <a:off x="518864" y="2638182"/>
          <a:ext cx="8167935" cy="3167082"/>
        </p:xfrm>
        <a:graphic>
          <a:graphicData uri="http://schemas.openxmlformats.org/drawingml/2006/table">
            <a:tbl>
              <a:tblPr/>
              <a:tblGrid>
                <a:gridCol w="818320">
                  <a:extLst>
                    <a:ext uri="{9D8B030D-6E8A-4147-A177-3AD203B41FA5}">
                      <a16:colId xmlns:a16="http://schemas.microsoft.com/office/drawing/2014/main" val="3597085407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150277666"/>
                    </a:ext>
                  </a:extLst>
                </a:gridCol>
                <a:gridCol w="302290">
                  <a:extLst>
                    <a:ext uri="{9D8B030D-6E8A-4147-A177-3AD203B41FA5}">
                      <a16:colId xmlns:a16="http://schemas.microsoft.com/office/drawing/2014/main" val="1369154194"/>
                    </a:ext>
                  </a:extLst>
                </a:gridCol>
                <a:gridCol w="2738931">
                  <a:extLst>
                    <a:ext uri="{9D8B030D-6E8A-4147-A177-3AD203B41FA5}">
                      <a16:colId xmlns:a16="http://schemas.microsoft.com/office/drawing/2014/main" val="2771613718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2808373790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1103859303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722742294"/>
                    </a:ext>
                  </a:extLst>
                </a:gridCol>
                <a:gridCol w="818320">
                  <a:extLst>
                    <a:ext uri="{9D8B030D-6E8A-4147-A177-3AD203B41FA5}">
                      <a16:colId xmlns:a16="http://schemas.microsoft.com/office/drawing/2014/main" val="3800801183"/>
                    </a:ext>
                  </a:extLst>
                </a:gridCol>
                <a:gridCol w="732824">
                  <a:extLst>
                    <a:ext uri="{9D8B030D-6E8A-4147-A177-3AD203B41FA5}">
                      <a16:colId xmlns:a16="http://schemas.microsoft.com/office/drawing/2014/main" val="3395960139"/>
                    </a:ext>
                  </a:extLst>
                </a:gridCol>
              </a:tblGrid>
              <a:tr h="197943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899820"/>
                  </a:ext>
                </a:extLst>
              </a:tr>
              <a:tr h="395883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335715"/>
                  </a:ext>
                </a:extLst>
              </a:tr>
              <a:tr h="19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47.305.546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24.217.322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-23.088.224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915800"/>
                  </a:ext>
                </a:extLst>
              </a:tr>
              <a:tr h="19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47.305.546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24.217.322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-23.088.224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108901"/>
                  </a:ext>
                </a:extLst>
              </a:tr>
              <a:tr h="19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3.353.507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3.135.257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-218.250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3.048.836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069097"/>
                  </a:ext>
                </a:extLst>
              </a:tr>
              <a:tr h="19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Básicos 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1.212.022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1.312.022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1.292.021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74175"/>
                  </a:ext>
                </a:extLst>
              </a:tr>
              <a:tr h="19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378.325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378.325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747923"/>
                  </a:ext>
                </a:extLst>
              </a:tr>
              <a:tr h="19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Inversión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1.763.160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1.444.910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-318.250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1.378.490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95,4%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58243"/>
                  </a:ext>
                </a:extLst>
              </a:tr>
              <a:tr h="19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69.753.212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69.753.212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69.753.211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993095"/>
                  </a:ext>
                </a:extLst>
              </a:tr>
              <a:tr h="19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69.753.212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69.753.212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69.753.211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79242"/>
                  </a:ext>
                </a:extLst>
              </a:tr>
              <a:tr h="19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INDAP - Pre financiamiento art. 3°, Ley N° 18.450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1.098.777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1.098.777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1.098.777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77158"/>
                  </a:ext>
                </a:extLst>
              </a:tr>
              <a:tr h="3958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por Inversiones de Riego y Drenaje Ley N° 18.450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68.654.435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68.654.435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68.654.434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83287"/>
                  </a:ext>
                </a:extLst>
              </a:tr>
              <a:tr h="19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129.175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129.175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129.174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553334"/>
                  </a:ext>
                </a:extLst>
              </a:tr>
              <a:tr h="1979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129.175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129.175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129.174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01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62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AA2C82-760D-4566-93EB-BAC8C9BB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 noGrp="1"/>
          </p:cNvSpPr>
          <p:nvPr>
            <p:ph type="title"/>
          </p:nvPr>
        </p:nvSpPr>
        <p:spPr>
          <a:xfrm>
            <a:off x="466600" y="1325739"/>
            <a:ext cx="822020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360594"/>
              </p:ext>
            </p:extLst>
          </p:nvPr>
        </p:nvGraphicFramePr>
        <p:xfrm>
          <a:off x="466600" y="2132856"/>
          <a:ext cx="8220200" cy="392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9213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806" y="1294600"/>
            <a:ext cx="763284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6313" y="6203850"/>
            <a:ext cx="7320679" cy="288032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06313" y="1925330"/>
            <a:ext cx="7344816" cy="2733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C77FA42-8F2C-4CCD-BF33-6ADACA9ED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844463"/>
              </p:ext>
            </p:extLst>
          </p:nvPr>
        </p:nvGraphicFramePr>
        <p:xfrm>
          <a:off x="606313" y="2304160"/>
          <a:ext cx="7632851" cy="3586697"/>
        </p:xfrm>
        <a:graphic>
          <a:graphicData uri="http://schemas.openxmlformats.org/drawingml/2006/table">
            <a:tbl>
              <a:tblPr/>
              <a:tblGrid>
                <a:gridCol w="889393">
                  <a:extLst>
                    <a:ext uri="{9D8B030D-6E8A-4147-A177-3AD203B41FA5}">
                      <a16:colId xmlns:a16="http://schemas.microsoft.com/office/drawing/2014/main" val="3411632343"/>
                    </a:ext>
                  </a:extLst>
                </a:gridCol>
                <a:gridCol w="2376140">
                  <a:extLst>
                    <a:ext uri="{9D8B030D-6E8A-4147-A177-3AD203B41FA5}">
                      <a16:colId xmlns:a16="http://schemas.microsoft.com/office/drawing/2014/main" val="2519582349"/>
                    </a:ext>
                  </a:extLst>
                </a:gridCol>
                <a:gridCol w="889393">
                  <a:extLst>
                    <a:ext uri="{9D8B030D-6E8A-4147-A177-3AD203B41FA5}">
                      <a16:colId xmlns:a16="http://schemas.microsoft.com/office/drawing/2014/main" val="1087398578"/>
                    </a:ext>
                  </a:extLst>
                </a:gridCol>
                <a:gridCol w="889393">
                  <a:extLst>
                    <a:ext uri="{9D8B030D-6E8A-4147-A177-3AD203B41FA5}">
                      <a16:colId xmlns:a16="http://schemas.microsoft.com/office/drawing/2014/main" val="3196454764"/>
                    </a:ext>
                  </a:extLst>
                </a:gridCol>
                <a:gridCol w="889393">
                  <a:extLst>
                    <a:ext uri="{9D8B030D-6E8A-4147-A177-3AD203B41FA5}">
                      <a16:colId xmlns:a16="http://schemas.microsoft.com/office/drawing/2014/main" val="1885238740"/>
                    </a:ext>
                  </a:extLst>
                </a:gridCol>
                <a:gridCol w="889393">
                  <a:extLst>
                    <a:ext uri="{9D8B030D-6E8A-4147-A177-3AD203B41FA5}">
                      <a16:colId xmlns:a16="http://schemas.microsoft.com/office/drawing/2014/main" val="1887590737"/>
                    </a:ext>
                  </a:extLst>
                </a:gridCol>
                <a:gridCol w="809746">
                  <a:extLst>
                    <a:ext uri="{9D8B030D-6E8A-4147-A177-3AD203B41FA5}">
                      <a16:colId xmlns:a16="http://schemas.microsoft.com/office/drawing/2014/main" val="781175349"/>
                    </a:ext>
                  </a:extLst>
                </a:gridCol>
              </a:tblGrid>
              <a:tr h="22379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576943"/>
                  </a:ext>
                </a:extLst>
              </a:tr>
              <a:tr h="439537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041643"/>
                  </a:ext>
                </a:extLst>
              </a:tr>
              <a:tr h="2377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756.379.206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906.062.574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149.683.368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868.905.093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40504"/>
                  </a:ext>
                </a:extLst>
              </a:tr>
              <a:tr h="2237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215.709.768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243.993.145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28.283.377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242.399.939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670689"/>
                  </a:ext>
                </a:extLst>
              </a:tr>
              <a:tr h="2237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58.173.813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116.401.611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58.227.798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115.384.460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675071"/>
                  </a:ext>
                </a:extLst>
              </a:tr>
              <a:tr h="2237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6.737.064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6.737.004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6.737.029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24634"/>
                  </a:ext>
                </a:extLst>
              </a:tr>
              <a:tr h="2237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161.586.436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170.677.981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9.091.545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169.350.915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53372"/>
                  </a:ext>
                </a:extLst>
              </a:tr>
              <a:tr h="2237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134.239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43.158.991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43.024.752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43.333.446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209819"/>
                  </a:ext>
                </a:extLst>
              </a:tr>
              <a:tr h="2237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503.710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484.771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46360"/>
                  </a:ext>
                </a:extLst>
              </a:tr>
              <a:tr h="2237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3.492.707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4.489.302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996.595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4.415.626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946293"/>
                  </a:ext>
                </a:extLst>
              </a:tr>
              <a:tr h="2237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76.114.531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26.207.246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-49.907.285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17063"/>
                  </a:ext>
                </a:extLst>
              </a:tr>
              <a:tr h="2237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3.353.507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6.980.772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3.627.265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3.579.571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792513"/>
                  </a:ext>
                </a:extLst>
              </a:tr>
              <a:tr h="2237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89.861.262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83.406.659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-6.454.603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81.847.190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606194"/>
                  </a:ext>
                </a:extLst>
              </a:tr>
              <a:tr h="2237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147.952.763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176.651.155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28.698.392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175.240.714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27602"/>
                  </a:ext>
                </a:extLst>
              </a:tr>
              <a:tr h="2237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26.854.918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26.854.818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26.131.432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776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454" y="1287156"/>
            <a:ext cx="804758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596944" y="6569968"/>
            <a:ext cx="7480784" cy="28803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3646" y="1861728"/>
            <a:ext cx="7509520" cy="2761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F73D013-3461-4E63-B849-938936F02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013724"/>
              </p:ext>
            </p:extLst>
          </p:nvPr>
        </p:nvGraphicFramePr>
        <p:xfrm>
          <a:off x="596944" y="2091868"/>
          <a:ext cx="7993406" cy="4478100"/>
        </p:xfrm>
        <a:graphic>
          <a:graphicData uri="http://schemas.openxmlformats.org/drawingml/2006/table">
            <a:tbl>
              <a:tblPr/>
              <a:tblGrid>
                <a:gridCol w="331814">
                  <a:extLst>
                    <a:ext uri="{9D8B030D-6E8A-4147-A177-3AD203B41FA5}">
                      <a16:colId xmlns:a16="http://schemas.microsoft.com/office/drawing/2014/main" val="3429632156"/>
                    </a:ext>
                  </a:extLst>
                </a:gridCol>
                <a:gridCol w="331814">
                  <a:extLst>
                    <a:ext uri="{9D8B030D-6E8A-4147-A177-3AD203B41FA5}">
                      <a16:colId xmlns:a16="http://schemas.microsoft.com/office/drawing/2014/main" val="4052047897"/>
                    </a:ext>
                  </a:extLst>
                </a:gridCol>
                <a:gridCol w="2976375">
                  <a:extLst>
                    <a:ext uri="{9D8B030D-6E8A-4147-A177-3AD203B41FA5}">
                      <a16:colId xmlns:a16="http://schemas.microsoft.com/office/drawing/2014/main" val="1955400957"/>
                    </a:ext>
                  </a:extLst>
                </a:gridCol>
                <a:gridCol w="889262">
                  <a:extLst>
                    <a:ext uri="{9D8B030D-6E8A-4147-A177-3AD203B41FA5}">
                      <a16:colId xmlns:a16="http://schemas.microsoft.com/office/drawing/2014/main" val="557409592"/>
                    </a:ext>
                  </a:extLst>
                </a:gridCol>
                <a:gridCol w="889262">
                  <a:extLst>
                    <a:ext uri="{9D8B030D-6E8A-4147-A177-3AD203B41FA5}">
                      <a16:colId xmlns:a16="http://schemas.microsoft.com/office/drawing/2014/main" val="2891842995"/>
                    </a:ext>
                  </a:extLst>
                </a:gridCol>
                <a:gridCol w="889262">
                  <a:extLst>
                    <a:ext uri="{9D8B030D-6E8A-4147-A177-3AD203B41FA5}">
                      <a16:colId xmlns:a16="http://schemas.microsoft.com/office/drawing/2014/main" val="2362302610"/>
                    </a:ext>
                  </a:extLst>
                </a:gridCol>
                <a:gridCol w="889262">
                  <a:extLst>
                    <a:ext uri="{9D8B030D-6E8A-4147-A177-3AD203B41FA5}">
                      <a16:colId xmlns:a16="http://schemas.microsoft.com/office/drawing/2014/main" val="2375175006"/>
                    </a:ext>
                  </a:extLst>
                </a:gridCol>
                <a:gridCol w="796355">
                  <a:extLst>
                    <a:ext uri="{9D8B030D-6E8A-4147-A177-3AD203B41FA5}">
                      <a16:colId xmlns:a16="http://schemas.microsoft.com/office/drawing/2014/main" val="4128636292"/>
                    </a:ext>
                  </a:extLst>
                </a:gridCol>
              </a:tblGrid>
              <a:tr h="1375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52" marR="8352" marT="83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071603"/>
                  </a:ext>
                </a:extLst>
              </a:tr>
              <a:tr h="4211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Programa Presupuestario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518315"/>
                  </a:ext>
                </a:extLst>
              </a:tr>
              <a:tr h="1805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AGRICULTURA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62.063.501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73.739.124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11.675.623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73.738.067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306478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Agricultura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28.189.690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39.956.357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11.766.667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39.800.418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88238"/>
                  </a:ext>
                </a:extLst>
              </a:tr>
              <a:tr h="266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Investigación e Innovación Tecnológica Silvoagropecuaria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33.873.811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33.782.767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-91.044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33.937.649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583318"/>
                  </a:ext>
                </a:extLst>
              </a:tr>
              <a:tr h="171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ESTUDIOS Y POLÍTICAS AGRARIAS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17.822.574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18.131.399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308.825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18.008.305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317365"/>
                  </a:ext>
                </a:extLst>
              </a:tr>
              <a:tr h="171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308.383.838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306.678.054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-1.705.784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302.742.174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354693"/>
                  </a:ext>
                </a:extLst>
              </a:tr>
              <a:tr h="171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FET COVID-19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6.874.025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6.874.025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6.512.702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94,7%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858486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AGRÍCOLA Y GANADERO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128.484.656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138.889.488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10.404.832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137.443.906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465014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Agrícola y Ganadero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26.680.390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31.534.723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4.854.333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30.987.406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98,3%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26062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Inspecciones Exportaciones Silvoagropecuarias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21.404.485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23.483.161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2.078.676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23.324.222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225169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Ganadero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13.851.279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14.495.869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644.590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14.406.057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419431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Vigilancia y Control Silvoagrícola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30.409.922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31.988.839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1.578.917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31.897.512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919761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Controles Fronterizos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15.846.430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15.580.604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-265.826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15.295.026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562569"/>
                  </a:ext>
                </a:extLst>
              </a:tr>
              <a:tr h="2750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Gestión y Conservación de Recursos Naturales Renovables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13.650.763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14.321.143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670.380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14.128.206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09881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Laboratorios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6.641.387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7.485.149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843.762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7.405.477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308168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NACIONAL FORESTAL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111.891.446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194.794.295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82.902.849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191.959.682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239531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Gestion Forestal FET COVID-19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15.214.431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15.214.431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14.584.596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987492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Nacional Forestal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19.494.218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31.943.946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12.449.728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31.851.569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539390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Manejo del Fuego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35.422.137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114.244.622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78.822.485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113.937.092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049727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Areas Silvestres Protegidas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17.627.963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20.195.276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2.567.313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19.814.485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908028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Forestal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38.047.944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26.964.009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-11.083.935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24.923.286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92,4%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082841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Arborización Urbana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1.299.184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1.446.442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147.258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1.433.250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668048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Empleo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856.966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904.947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47.981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900.530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298843"/>
                  </a:ext>
                </a:extLst>
              </a:tr>
              <a:tr h="1375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Areas Silvestres Protegidas FET COVID-19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3.605.524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3.605.524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517.427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45668"/>
                  </a:ext>
                </a:extLst>
              </a:tr>
              <a:tr h="171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RIEGO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128.831.968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110.194.153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-18.637.815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85.831.945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651062"/>
                  </a:ext>
                </a:extLst>
              </a:tr>
              <a:tr h="1719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Riego FET COVID-19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23.088.224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23.088.224 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23.087.251 </a:t>
                      </a:r>
                    </a:p>
                  </a:txBody>
                  <a:tcPr marL="8352" marR="8352" marT="83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8352" marR="8352" marT="83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159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30076"/>
            <a:ext cx="7977800" cy="365126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2045826"/>
            <a:ext cx="7860248" cy="336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2021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469856" y="1423300"/>
            <a:ext cx="828177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08897F4-1150-4066-9022-E8F9599022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143594"/>
              </p:ext>
            </p:extLst>
          </p:nvPr>
        </p:nvGraphicFramePr>
        <p:xfrm>
          <a:off x="467545" y="2362656"/>
          <a:ext cx="8281779" cy="3874660"/>
        </p:xfrm>
        <a:graphic>
          <a:graphicData uri="http://schemas.openxmlformats.org/drawingml/2006/table">
            <a:tbl>
              <a:tblPr/>
              <a:tblGrid>
                <a:gridCol w="829726">
                  <a:extLst>
                    <a:ext uri="{9D8B030D-6E8A-4147-A177-3AD203B41FA5}">
                      <a16:colId xmlns:a16="http://schemas.microsoft.com/office/drawing/2014/main" val="2699249043"/>
                    </a:ext>
                  </a:extLst>
                </a:gridCol>
                <a:gridCol w="306503">
                  <a:extLst>
                    <a:ext uri="{9D8B030D-6E8A-4147-A177-3AD203B41FA5}">
                      <a16:colId xmlns:a16="http://schemas.microsoft.com/office/drawing/2014/main" val="2725960153"/>
                    </a:ext>
                  </a:extLst>
                </a:gridCol>
                <a:gridCol w="306503">
                  <a:extLst>
                    <a:ext uri="{9D8B030D-6E8A-4147-A177-3AD203B41FA5}">
                      <a16:colId xmlns:a16="http://schemas.microsoft.com/office/drawing/2014/main" val="1693316112"/>
                    </a:ext>
                  </a:extLst>
                </a:gridCol>
                <a:gridCol w="2777105">
                  <a:extLst>
                    <a:ext uri="{9D8B030D-6E8A-4147-A177-3AD203B41FA5}">
                      <a16:colId xmlns:a16="http://schemas.microsoft.com/office/drawing/2014/main" val="3440438479"/>
                    </a:ext>
                  </a:extLst>
                </a:gridCol>
                <a:gridCol w="829726">
                  <a:extLst>
                    <a:ext uri="{9D8B030D-6E8A-4147-A177-3AD203B41FA5}">
                      <a16:colId xmlns:a16="http://schemas.microsoft.com/office/drawing/2014/main" val="1141399046"/>
                    </a:ext>
                  </a:extLst>
                </a:gridCol>
                <a:gridCol w="829726">
                  <a:extLst>
                    <a:ext uri="{9D8B030D-6E8A-4147-A177-3AD203B41FA5}">
                      <a16:colId xmlns:a16="http://schemas.microsoft.com/office/drawing/2014/main" val="1582075019"/>
                    </a:ext>
                  </a:extLst>
                </a:gridCol>
                <a:gridCol w="829726">
                  <a:extLst>
                    <a:ext uri="{9D8B030D-6E8A-4147-A177-3AD203B41FA5}">
                      <a16:colId xmlns:a16="http://schemas.microsoft.com/office/drawing/2014/main" val="2325376089"/>
                    </a:ext>
                  </a:extLst>
                </a:gridCol>
                <a:gridCol w="829726">
                  <a:extLst>
                    <a:ext uri="{9D8B030D-6E8A-4147-A177-3AD203B41FA5}">
                      <a16:colId xmlns:a16="http://schemas.microsoft.com/office/drawing/2014/main" val="226827638"/>
                    </a:ext>
                  </a:extLst>
                </a:gridCol>
                <a:gridCol w="743038">
                  <a:extLst>
                    <a:ext uri="{9D8B030D-6E8A-4147-A177-3AD203B41FA5}">
                      <a16:colId xmlns:a16="http://schemas.microsoft.com/office/drawing/2014/main" val="1676403584"/>
                    </a:ext>
                  </a:extLst>
                </a:gridCol>
              </a:tblGrid>
              <a:tr h="165761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664489"/>
                  </a:ext>
                </a:extLst>
              </a:tr>
              <a:tr h="507642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828815"/>
                  </a:ext>
                </a:extLst>
              </a:tr>
              <a:tr h="2175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28.189.690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39.956.357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11.766.667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39.800.418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888805"/>
                  </a:ext>
                </a:extLst>
              </a:tr>
              <a:tr h="165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6.558.264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6.788.699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230.435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6.707.353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567688"/>
                  </a:ext>
                </a:extLst>
              </a:tr>
              <a:tr h="165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1.024.008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1.064.508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1.063.362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32239"/>
                  </a:ext>
                </a:extLst>
              </a:tr>
              <a:tr h="165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87817"/>
                  </a:ext>
                </a:extLst>
              </a:tr>
              <a:tr h="165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37.335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152524"/>
                  </a:ext>
                </a:extLst>
              </a:tr>
              <a:tr h="165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20.435.004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28.541.492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8.106.488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28.471.398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641734"/>
                  </a:ext>
                </a:extLst>
              </a:tr>
              <a:tr h="165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946.020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9.069.728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8.123.708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9.026.583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786735"/>
                  </a:ext>
                </a:extLst>
              </a:tr>
              <a:tr h="165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de Comunicaciones del Agro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585.220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585.220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585.220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46511"/>
                  </a:ext>
                </a:extLst>
              </a:tr>
              <a:tr h="165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Emergencias Agrícolas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8.123.718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8.123.708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8.080.574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202705"/>
                  </a:ext>
                </a:extLst>
              </a:tr>
              <a:tr h="165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Agroclimática Nacional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311.233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311.233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311.232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0657"/>
                  </a:ext>
                </a:extLst>
              </a:tr>
              <a:tr h="165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Consorcio Lechero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15.586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32397"/>
                  </a:ext>
                </a:extLst>
              </a:tr>
              <a:tr h="165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Cinco al Día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33.971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33.971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33.971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192342"/>
                  </a:ext>
                </a:extLst>
              </a:tr>
              <a:tr h="165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16.531.742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16.309.522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-222.220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16.309.522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63473"/>
                  </a:ext>
                </a:extLst>
              </a:tr>
              <a:tr h="165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Promoción de Exportaciones Agricultura - PROCHILE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7.049.769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6.827.549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-222.220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6.827.549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702334"/>
                  </a:ext>
                </a:extLst>
              </a:tr>
              <a:tr h="331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- Fomento Productivo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3.599.827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650620"/>
                  </a:ext>
                </a:extLst>
              </a:tr>
              <a:tr h="3315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- Seguro Agrícola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5.882.146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410181"/>
                  </a:ext>
                </a:extLst>
              </a:tr>
              <a:tr h="1657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1.106.546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1.311.546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1.284.597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671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054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3917" y="6399939"/>
            <a:ext cx="7905792" cy="23800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1321" y="2126880"/>
            <a:ext cx="7860248" cy="202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  2 de 2                                                                                                                                                 </a:t>
            </a:r>
          </a:p>
          <a:p>
            <a:pPr lvl="0">
              <a:spcBef>
                <a:spcPts val="0"/>
              </a:spcBef>
            </a:pPr>
            <a:endParaRPr lang="es-CL" sz="12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33917" y="1411333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01: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SUBSECRETARÍA DE AGRICULTURA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6A81BBD-CF5C-4A7C-A7BD-C77E49EF1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086600"/>
              </p:ext>
            </p:extLst>
          </p:nvPr>
        </p:nvGraphicFramePr>
        <p:xfrm>
          <a:off x="533917" y="2491876"/>
          <a:ext cx="8210797" cy="3864476"/>
        </p:xfrm>
        <a:graphic>
          <a:graphicData uri="http://schemas.openxmlformats.org/drawingml/2006/table">
            <a:tbl>
              <a:tblPr/>
              <a:tblGrid>
                <a:gridCol w="822614">
                  <a:extLst>
                    <a:ext uri="{9D8B030D-6E8A-4147-A177-3AD203B41FA5}">
                      <a16:colId xmlns:a16="http://schemas.microsoft.com/office/drawing/2014/main" val="820142307"/>
                    </a:ext>
                  </a:extLst>
                </a:gridCol>
                <a:gridCol w="303877">
                  <a:extLst>
                    <a:ext uri="{9D8B030D-6E8A-4147-A177-3AD203B41FA5}">
                      <a16:colId xmlns:a16="http://schemas.microsoft.com/office/drawing/2014/main" val="4051165818"/>
                    </a:ext>
                  </a:extLst>
                </a:gridCol>
                <a:gridCol w="303877">
                  <a:extLst>
                    <a:ext uri="{9D8B030D-6E8A-4147-A177-3AD203B41FA5}">
                      <a16:colId xmlns:a16="http://schemas.microsoft.com/office/drawing/2014/main" val="3053739164"/>
                    </a:ext>
                  </a:extLst>
                </a:gridCol>
                <a:gridCol w="2753304">
                  <a:extLst>
                    <a:ext uri="{9D8B030D-6E8A-4147-A177-3AD203B41FA5}">
                      <a16:colId xmlns:a16="http://schemas.microsoft.com/office/drawing/2014/main" val="3638047920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520318325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1497580997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2532786009"/>
                    </a:ext>
                  </a:extLst>
                </a:gridCol>
                <a:gridCol w="822614">
                  <a:extLst>
                    <a:ext uri="{9D8B030D-6E8A-4147-A177-3AD203B41FA5}">
                      <a16:colId xmlns:a16="http://schemas.microsoft.com/office/drawing/2014/main" val="1118043212"/>
                    </a:ext>
                  </a:extLst>
                </a:gridCol>
                <a:gridCol w="736669">
                  <a:extLst>
                    <a:ext uri="{9D8B030D-6E8A-4147-A177-3AD203B41FA5}">
                      <a16:colId xmlns:a16="http://schemas.microsoft.com/office/drawing/2014/main" val="1003006288"/>
                    </a:ext>
                  </a:extLst>
                </a:gridCol>
              </a:tblGrid>
              <a:tr h="193224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83304"/>
                  </a:ext>
                </a:extLst>
              </a:tr>
              <a:tr h="386447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910540"/>
                  </a:ext>
                </a:extLst>
              </a:tr>
              <a:tr h="193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Chilena para la Inocuidad Alimentaria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669.637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744.637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717.688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921723"/>
                  </a:ext>
                </a:extLst>
              </a:tr>
              <a:tr h="386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Comercialización de Pequeños Productores de Trigo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436.909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566.909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130.000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566.909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413688"/>
                  </a:ext>
                </a:extLst>
              </a:tr>
              <a:tr h="193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1.850.696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1.850.696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1.850.696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57712"/>
                  </a:ext>
                </a:extLst>
              </a:tr>
              <a:tr h="193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Latinoamericano de Arroces para Riego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12.206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12.206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12.206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029890"/>
                  </a:ext>
                </a:extLst>
              </a:tr>
              <a:tr h="386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las Naciones Unidas para la Alimentación y la Agricultura - FAO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1.580.760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1.580.760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1.580.760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075493"/>
                  </a:ext>
                </a:extLst>
              </a:tr>
              <a:tr h="38644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Interamericano de Cooperación para la Agricultura - IICA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257.730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257.730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257.730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576177"/>
                  </a:ext>
                </a:extLst>
              </a:tr>
              <a:tr h="193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11876"/>
                  </a:ext>
                </a:extLst>
              </a:tr>
              <a:tr h="193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14.354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89674"/>
                  </a:ext>
                </a:extLst>
              </a:tr>
              <a:tr h="193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172.394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264614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92220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261.292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812094"/>
                  </a:ext>
                </a:extLst>
              </a:tr>
              <a:tr h="193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14.826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56426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41600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54.128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013161"/>
                  </a:ext>
                </a:extLst>
              </a:tr>
              <a:tr h="193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7.383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12343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064582"/>
                  </a:ext>
                </a:extLst>
              </a:tr>
              <a:tr h="193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150.185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195845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45660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195.078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6406"/>
                  </a:ext>
                </a:extLst>
              </a:tr>
              <a:tr h="193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3.245.344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3.245.334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3.245.324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44902"/>
                  </a:ext>
                </a:extLst>
              </a:tr>
              <a:tr h="193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3.245.344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3.245.334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3.245.324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751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32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4239" y="6300911"/>
            <a:ext cx="7905792" cy="23800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7423" y="2238545"/>
            <a:ext cx="7860248" cy="2024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7300" y="1296569"/>
            <a:ext cx="82895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DICIEMBRE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13. CAPÍTULO 01. PROGRAMA 02:  </a:t>
            </a: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INVESTIGACIÓN E INNOVACIÓN TECNOLÓGICA SILVOAGROPECUARIA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B980792-03E8-439D-940E-E72EFFC64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88584"/>
              </p:ext>
            </p:extLst>
          </p:nvPr>
        </p:nvGraphicFramePr>
        <p:xfrm>
          <a:off x="397300" y="2636912"/>
          <a:ext cx="8289499" cy="3240361"/>
        </p:xfrm>
        <a:graphic>
          <a:graphicData uri="http://schemas.openxmlformats.org/drawingml/2006/table">
            <a:tbl>
              <a:tblPr/>
              <a:tblGrid>
                <a:gridCol w="830499">
                  <a:extLst>
                    <a:ext uri="{9D8B030D-6E8A-4147-A177-3AD203B41FA5}">
                      <a16:colId xmlns:a16="http://schemas.microsoft.com/office/drawing/2014/main" val="3816048814"/>
                    </a:ext>
                  </a:extLst>
                </a:gridCol>
                <a:gridCol w="306789">
                  <a:extLst>
                    <a:ext uri="{9D8B030D-6E8A-4147-A177-3AD203B41FA5}">
                      <a16:colId xmlns:a16="http://schemas.microsoft.com/office/drawing/2014/main" val="1826124417"/>
                    </a:ext>
                  </a:extLst>
                </a:gridCol>
                <a:gridCol w="306789">
                  <a:extLst>
                    <a:ext uri="{9D8B030D-6E8A-4147-A177-3AD203B41FA5}">
                      <a16:colId xmlns:a16="http://schemas.microsoft.com/office/drawing/2014/main" val="75196885"/>
                    </a:ext>
                  </a:extLst>
                </a:gridCol>
                <a:gridCol w="2779695">
                  <a:extLst>
                    <a:ext uri="{9D8B030D-6E8A-4147-A177-3AD203B41FA5}">
                      <a16:colId xmlns:a16="http://schemas.microsoft.com/office/drawing/2014/main" val="1175328952"/>
                    </a:ext>
                  </a:extLst>
                </a:gridCol>
                <a:gridCol w="830499">
                  <a:extLst>
                    <a:ext uri="{9D8B030D-6E8A-4147-A177-3AD203B41FA5}">
                      <a16:colId xmlns:a16="http://schemas.microsoft.com/office/drawing/2014/main" val="1592257478"/>
                    </a:ext>
                  </a:extLst>
                </a:gridCol>
                <a:gridCol w="830499">
                  <a:extLst>
                    <a:ext uri="{9D8B030D-6E8A-4147-A177-3AD203B41FA5}">
                      <a16:colId xmlns:a16="http://schemas.microsoft.com/office/drawing/2014/main" val="2770015770"/>
                    </a:ext>
                  </a:extLst>
                </a:gridCol>
                <a:gridCol w="830499">
                  <a:extLst>
                    <a:ext uri="{9D8B030D-6E8A-4147-A177-3AD203B41FA5}">
                      <a16:colId xmlns:a16="http://schemas.microsoft.com/office/drawing/2014/main" val="2783259077"/>
                    </a:ext>
                  </a:extLst>
                </a:gridCol>
                <a:gridCol w="830499">
                  <a:extLst>
                    <a:ext uri="{9D8B030D-6E8A-4147-A177-3AD203B41FA5}">
                      <a16:colId xmlns:a16="http://schemas.microsoft.com/office/drawing/2014/main" val="3765134193"/>
                    </a:ext>
                  </a:extLst>
                </a:gridCol>
                <a:gridCol w="743731">
                  <a:extLst>
                    <a:ext uri="{9D8B030D-6E8A-4147-A177-3AD203B41FA5}">
                      <a16:colId xmlns:a16="http://schemas.microsoft.com/office/drawing/2014/main" val="1622978205"/>
                    </a:ext>
                  </a:extLst>
                </a:gridCol>
              </a:tblGrid>
              <a:tr h="186496"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434" marR="9434" marT="94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648282"/>
                  </a:ext>
                </a:extLst>
              </a:tr>
              <a:tr h="571141">
                <a:tc gridSpan="4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Pptos.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P. Vigente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988876"/>
                  </a:ext>
                </a:extLst>
              </a:tr>
              <a:tr h="2447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33.873.811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33.782.767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-91.044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33.937.649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329459"/>
                  </a:ext>
                </a:extLst>
              </a:tr>
              <a:tr h="1864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33.873.801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33.207.483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-666.318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33.193.670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261687"/>
                  </a:ext>
                </a:extLst>
              </a:tr>
              <a:tr h="1864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33.873.801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33.207.483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-666.318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33.193.670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371508"/>
                  </a:ext>
                </a:extLst>
              </a:tr>
              <a:tr h="1864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Investigaciones Agropecuarias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17.107.193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16.919.489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-187.704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16.919.489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086938"/>
                  </a:ext>
                </a:extLst>
              </a:tr>
              <a:tr h="1864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para la Innovación Agraria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8.692.845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8.136.527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-556.318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8.136.527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168968"/>
                  </a:ext>
                </a:extLst>
              </a:tr>
              <a:tr h="1864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Forestal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4.422.531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4.422.531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4.422.531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115998"/>
                  </a:ext>
                </a:extLst>
              </a:tr>
              <a:tr h="1864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Información de Recursos Naturales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3.463.528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3.463.528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3.463.528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931344"/>
                  </a:ext>
                </a:extLst>
              </a:tr>
              <a:tr h="3729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Investigación para la Competitividad Agroalimentaria y Forestal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187.704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265.408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77.704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251.595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681840"/>
                  </a:ext>
                </a:extLst>
              </a:tr>
              <a:tr h="1864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279.655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279.655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448.351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658656"/>
                  </a:ext>
                </a:extLst>
              </a:tr>
              <a:tr h="1864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279.655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279.655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448.351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160,3%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21558"/>
                  </a:ext>
                </a:extLst>
              </a:tr>
              <a:tr h="1864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295.629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295.619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295.628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591673"/>
                  </a:ext>
                </a:extLst>
              </a:tr>
              <a:tr h="1864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295.629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295.619 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295.628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611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2885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6806</Words>
  <Application>Microsoft Office PowerPoint</Application>
  <PresentationFormat>Presentación en pantalla (4:3)</PresentationFormat>
  <Paragraphs>3741</Paragraphs>
  <Slides>34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Arial Black</vt:lpstr>
      <vt:lpstr>Calibri</vt:lpstr>
      <vt:lpstr>1_Tema de Office</vt:lpstr>
      <vt:lpstr>Tema de Office</vt:lpstr>
      <vt:lpstr>EJECUCIÓN PRESUPUESTARIA DE GASTOS ACUMULADA AL MES DE DICIEMBRE DE 2021 PARTIDA 13: MINISTERIO DE AGRICULTURA</vt:lpstr>
      <vt:lpstr>COMPORTAMIENTO DE LA EJECUCIÓN ACUMULADA DE GASTOS A DICIEMBRE DE 2021  PARTIDA 13 MINISTERIO DE AGRICULTURA</vt:lpstr>
      <vt:lpstr>COMPORTAMIENTO DE LA EJECUCIÓN ACUMULADA DE GASTOS A DICIEMBRE DE 2021  PARTIDA 13 MINISTERIO DE AGRICULTURA</vt:lpstr>
      <vt:lpstr>COMPORTAMIENTO DE LA EJECUCIÓN ACUMULADA DE GASTOS A DICIEMBRE DE 2021  PARTIDA 13 MINISTERIO DE AGRICULTURA</vt:lpstr>
      <vt:lpstr>EJECUCIÓN ACUMULADA DE GASTOS A DICIEMBRE DE 2021 PARTIDA 13 MINISTERIO DE AGRICULTURA</vt:lpstr>
      <vt:lpstr>EJECUCIÓN ACUMULADA DE GASTOS A DICIEMBRE DE 2021  PARTIDA 13 MINISTERIO DE AGRICULTURA RESUMEN POR CAPÍTULOS</vt:lpstr>
      <vt:lpstr>EJECUCIÓN ACUMULADA DE GASTOS A DICIEMBRE DE 2021  PARTIDA 13. CAPÍTULO 01. PROGRAMA 01:  SUBSECRETARÍA DE AGRICULTURA</vt:lpstr>
      <vt:lpstr>EJECUCIÓN ACUMULADA DE GASTOS A DICIEMBRE DE 2021  PARTIDA 13. CAPÍTULO 01. PROGRAMA 01:  SUBSECRETARÍA DE AGRICULTURA</vt:lpstr>
      <vt:lpstr>EJECUCIÓN ACUMULADA DE GASTOS A DICIEMBRE DE 2021  PARTIDA 13. CAPÍTULO 01. PROGRAMA 02:  INVESTIGACIÓN E INNOVACIÓN TECNOLÓGICA SILVOAGROPECUARIA</vt:lpstr>
      <vt:lpstr>EJECUCIÓN ACUMULADA DE GASTOS A DICIEMBRE DE 2021  PARTIDA 13. CAPÍTULO 02. PROGRAMA 01:  OFICINA DE ESTUDIOS Y POLÍTICAS AGRARIAS</vt:lpstr>
      <vt:lpstr>EJECUCIÓN ACUMULADA DE GASTOS A DICIEMBRE DE 2021  PARTIDA 13. CAPÍTULO 03. PROGRAMA 01:  INSTITUTO DE DESARROLLO AGROPECUARIO</vt:lpstr>
      <vt:lpstr>EJECUCIÓN ACUMULADA DE GASTOS A DICIEMBRE DE 2021  PARTIDA 13. CAPÍTULO 03. PROGRAMA 01:  INSTITUTO DE DESARROLLO AGROPECUARIO</vt:lpstr>
      <vt:lpstr>EJECUCIÓN ACUMULADA DE GASTOS A DICIEMBRE DE 2021  PARTIDA 13. CAPÍTULO 03. PROGRAMA 01:  INSTITUTO DE DESARROLLO AGROPECUARIO</vt:lpstr>
      <vt:lpstr>EJECUCIÓN ACUMULADA DE GASTOS A DICIEMBRE DE 2021  PARTIDA 13. CAPÍTULO 03. PROGRAMA:  INSTITUTO DE DESARROLLO  AGROPECUARIO FET COVID-19</vt:lpstr>
      <vt:lpstr>EJECUCIÓN ACUMULADA DE GASTOS A DICIEMBRE DE 2021  PARTIDA 13. PROGRAMA : SERVICIO AGRÍCOLA Y GANADERO FET COVID-19</vt:lpstr>
      <vt:lpstr>EJECUCIÓN ACUMULADA DE GASTOS A DICIEMBRE DE 2021  PARTIDA 13. CAPÍTULO 04. PROGRAMA 01:  SERVICIO AGRÍCOLA Y GANADERO</vt:lpstr>
      <vt:lpstr>EJECUCIÓN ACUMULADA DE GASTOS A DICIEMBRE DE 2021  PARTIDA 13. CAPÍTULO 04. PROGRAMA 04:  INSPECCIONES EXPORTACIONES SILVOAGROPECUARIAS</vt:lpstr>
      <vt:lpstr>EJECUCIÓN ACUMULADA DE GASTOS A DICIEMBRE DE 2021  PARTIDA 13. CAPÍTULO 04. PROGRAMA 05:  PROGRAMA DESARROLLO GANADERO</vt:lpstr>
      <vt:lpstr>EJECUCIÓN ACUMULADA DE GASTOS A DICIEMBRE DE 2021  PARTIDA 13. CAPÍTULO 04. PROGRAMA 06:  VIGILANCIA Y CONTROL SILVOAGRÍCOLA</vt:lpstr>
      <vt:lpstr>EJECUCIÓN ACUMULADA DE GASTOS A DICIEMBRE DE 2021  PARTIDA 13. CAPÍTULO 04. PROGRAMA 07:  PROGRAMA DE CONTROLES FRONTERIZOS</vt:lpstr>
      <vt:lpstr>EJECUCIÓN ACUMULADA DE GASTOS A DICIEMBRE DE 2021  PARTIDA 13. CAPÍTULO 04. PROGRAMA 08:  PROGRAMA GESTIÓN Y CONSERVACIÓN DE RECURSOS NATURALES RENOVABLES</vt:lpstr>
      <vt:lpstr>EJECUCIÓN ACUMULADA DE GASTOS A DICIEMBRE DE 2021  PARTIDA 13. CAPÍTULO 04. PROGRAMA 09:  LABORATORIOS</vt:lpstr>
      <vt:lpstr>EJECUCIÓN ACUMULADA DE GASTOS A DICIEMBRE DE 2021  PARTIDA 13. PROGRAMA:  MANEJO DEL FUEGO FET COVID-19</vt:lpstr>
      <vt:lpstr>EJECUCIÓN ACUMULADA DE GASTOS A DICIEMBRE DE 2021  PARTIDA 13. PROGRAMA:  GESTIÓN FORESTAL FET COVID-19</vt:lpstr>
      <vt:lpstr>EJECUCIÓN ACUMULADA DE GASTOS A DICIEMBRE DE 2021  PARTIDA 13. CAPÍTULO 05. PROGRAMA 01:  CORPORACIÓN NACIONAL FORESTAL</vt:lpstr>
      <vt:lpstr>EJECUCIÓN ACUMULADA DE GASTOS A DICIEMBRE DE 2021  PARTIDA 13. CAPÍTULO 05. PROGRAMA 03:  PROGRAMA DE MANEJO DEL FUEGO</vt:lpstr>
      <vt:lpstr>EJECUCIÓN ACUMULADA DE GASTOS A DICIEMBRE DE 2021  PARTIDA 13. CAPÍTULO 05. PROGRAMA 04:  ÁREAS SILVESTRES PROTEGIDAS</vt:lpstr>
      <vt:lpstr>EJECUCIÓN ACUMULADA DE GASTOS A DICIEMBRE DE 2021  PARTIDA 13. CAPÍTULO 05. PROGRAMA 05:  GESTIÓN FORESTAL</vt:lpstr>
      <vt:lpstr>EJECUCIÓN ACUMULADA DE GASTOS A DICIEMBRE DE 2021  PARTIDA 13. CAPÍTULO 05. PROGRAMA 06:  PROGRAMA  DE ARBORIZACIÓN URBANA</vt:lpstr>
      <vt:lpstr>EJECUCIÓN ACUMULADA DE GASTOS A DICIEMBRE DE 2021  PARTIDA 13. PROGRAMA:  PROGRAMAS DE EMPLEOS</vt:lpstr>
      <vt:lpstr>EJECUCIÓN ACUMULADA DE GASTOS A DICIEMBRE DE 2021  PARTIDA 13. PROGRAMA:  AREAS SILVESTRES PROTEGIDAS FET COVID-19</vt:lpstr>
      <vt:lpstr>EJECUCIÓN ACUMULADA DE GASTOS A DICIEMBRE DE 2021  PARTIDA 13. PROGRAMA:  COMISIÓN NACIONAL DE RIEGO FET COVID-19</vt:lpstr>
      <vt:lpstr>EJECUCIÓN ACUMULADA DE GASTOS A DICIEMBRE DE 2021  PARTIDA 13. CAPÍTULO 06. PROGRAMA 01:  COMISIÓN NACIONAL DE RIEGO</vt:lpstr>
      <vt:lpstr>EJECUCIÓN ACUMULADA DE GASTOS A DICIEMBRE DE 2021  PARTIDA 13. CAPÍTULO 06. PROGRAMA 01:  COMISIÓN NACIONAL DE RIEGO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Claudia Mora</cp:lastModifiedBy>
  <cp:revision>368</cp:revision>
  <cp:lastPrinted>2019-06-03T14:10:49Z</cp:lastPrinted>
  <dcterms:created xsi:type="dcterms:W3CDTF">2016-06-23T13:38:47Z</dcterms:created>
  <dcterms:modified xsi:type="dcterms:W3CDTF">2022-03-02T21:29:39Z</dcterms:modified>
</cp:coreProperties>
</file>