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9"/>
  </p:notesMasterIdLst>
  <p:handoutMasterIdLst>
    <p:handoutMasterId r:id="rId10"/>
  </p:handoutMasterIdLst>
  <p:sldIdLst>
    <p:sldId id="256" r:id="rId3"/>
    <p:sldId id="298" r:id="rId4"/>
    <p:sldId id="302" r:id="rId5"/>
    <p:sldId id="303" r:id="rId6"/>
    <p:sldId id="264" r:id="rId7"/>
    <p:sldId id="265" r:id="rId8"/>
  </p:sldIdLst>
  <p:sldSz cx="9144000" cy="6858000" type="screen4x3"/>
  <p:notesSz cx="7102475" cy="93884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7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427" autoAdjust="0"/>
    <p:restoredTop sz="94620" autoAdjust="0"/>
  </p:normalViewPr>
  <p:slideViewPr>
    <p:cSldViewPr>
      <p:cViewPr varScale="1">
        <p:scale>
          <a:sx n="112" d="100"/>
          <a:sy n="112" d="100"/>
        </p:scale>
        <p:origin x="348" y="10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57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200" b="1"/>
              <a:t>Distribución Presupuesto</a:t>
            </a:r>
            <a:r>
              <a:rPr lang="es-CL" sz="1200" b="1" baseline="0"/>
              <a:t> Inicial por Subtítulos de Gasto</a:t>
            </a:r>
            <a:endParaRPr lang="es-CL" sz="1200" b="1"/>
          </a:p>
        </c:rich>
      </c:tx>
      <c:layout>
        <c:manualLayout>
          <c:xMode val="edge"/>
          <c:yMode val="edge"/>
          <c:x val="0.17196791746104381"/>
          <c:y val="3.959668884381479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0.21791585617013759"/>
          <c:w val="1"/>
          <c:h val="0.43075412119081075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8CF8-4809-852F-DEAA089D8F7E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8CF8-4809-852F-DEAA089D8F7E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8CF8-4809-852F-DEAA089D8F7E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8CF8-4809-852F-DEAA089D8F7E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8CF8-4809-852F-DEAA089D8F7E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8CF8-4809-852F-DEAA089D8F7E}"/>
              </c:ext>
            </c:extLst>
          </c:dPt>
          <c:dLbls>
            <c:dLbl>
              <c:idx val="3"/>
              <c:layout>
                <c:manualLayout>
                  <c:x val="-1.099728194472291E-2"/>
                  <c:y val="4.2825395230729523E-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8CF8-4809-852F-DEAA089D8F7E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8CF8-4809-852F-DEAA089D8F7E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'Partida 01'!$C$8:$C$12</c:f>
              <c:strCache>
                <c:ptCount val="5"/>
                <c:pt idx="0">
                  <c:v>BIENES Y SERVICIOS DE CONSUMO                                                   </c:v>
                </c:pt>
                <c:pt idx="1">
                  <c:v>TRANSFERENCIAS CORRIENTES                                                       </c:v>
                </c:pt>
                <c:pt idx="2">
                  <c:v>ADQUISICIÓN DE ACTIVOS NO FINANCIEROS                                           </c:v>
                </c:pt>
                <c:pt idx="3">
                  <c:v>SERVICIO DE LA DEUDA                                                            </c:v>
                </c:pt>
                <c:pt idx="4">
                  <c:v>SALDO FINAL DE CAJA                                                             </c:v>
                </c:pt>
              </c:strCache>
            </c:strRef>
          </c:cat>
          <c:val>
            <c:numRef>
              <c:f>'Partida 01'!$D$8:$D$12</c:f>
              <c:numCache>
                <c:formatCode>#,##0</c:formatCode>
                <c:ptCount val="5"/>
                <c:pt idx="0">
                  <c:v>5554115</c:v>
                </c:pt>
                <c:pt idx="1">
                  <c:v>3260276</c:v>
                </c:pt>
                <c:pt idx="2">
                  <c:v>251038</c:v>
                </c:pt>
                <c:pt idx="3">
                  <c:v>10</c:v>
                </c:pt>
                <c:pt idx="4">
                  <c:v>1000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8CF8-4809-852F-DEAA089D8F7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6.6164456893173906E-2"/>
          <c:y val="0.70038990440326954"/>
          <c:w val="0.7807714430007584"/>
          <c:h val="0.2618266094599018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s-CL" sz="1000"/>
              <a:t>% de Ejecución Mensual 2019 - 2020 - 2021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3.326935380678183E-2"/>
          <c:y val="0.14252099737532806"/>
          <c:w val="0.9436980166346769"/>
          <c:h val="0.6315836614173228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'Partida 01'!$C$32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solidFill>
              <a:srgbClr val="9BBB59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'Partida 01'!$D$31:$O$31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01'!$D$32:$O$32</c:f>
              <c:numCache>
                <c:formatCode>0.0%</c:formatCode>
                <c:ptCount val="12"/>
                <c:pt idx="0">
                  <c:v>0.09</c:v>
                </c:pt>
                <c:pt idx="1">
                  <c:v>5.5E-2</c:v>
                </c:pt>
                <c:pt idx="2">
                  <c:v>7.2999999999999995E-2</c:v>
                </c:pt>
                <c:pt idx="3">
                  <c:v>7.2999999999999995E-2</c:v>
                </c:pt>
                <c:pt idx="4">
                  <c:v>6.5000000000000002E-2</c:v>
                </c:pt>
                <c:pt idx="5">
                  <c:v>7.2999999999999995E-2</c:v>
                </c:pt>
                <c:pt idx="6">
                  <c:v>6.2E-2</c:v>
                </c:pt>
                <c:pt idx="7">
                  <c:v>6.0999999999999999E-2</c:v>
                </c:pt>
                <c:pt idx="8">
                  <c:v>9.0999999999999998E-2</c:v>
                </c:pt>
                <c:pt idx="9">
                  <c:v>0.1</c:v>
                </c:pt>
                <c:pt idx="10">
                  <c:v>8.5000000000000006E-2</c:v>
                </c:pt>
                <c:pt idx="11">
                  <c:v>0.112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B5A-40B2-9AB5-FCAD49EEA9AE}"/>
            </c:ext>
          </c:extLst>
        </c:ser>
        <c:ser>
          <c:idx val="1"/>
          <c:order val="1"/>
          <c:tx>
            <c:strRef>
              <c:f>'Partida 01'!$C$33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solidFill>
              <a:srgbClr val="4F81BD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'Partida 01'!$D$31:$O$31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01'!$D$33:$O$33</c:f>
              <c:numCache>
                <c:formatCode>0.0%</c:formatCode>
                <c:ptCount val="12"/>
                <c:pt idx="0">
                  <c:v>0.11008372365177158</c:v>
                </c:pt>
                <c:pt idx="1">
                  <c:v>8.0495591048892062E-2</c:v>
                </c:pt>
                <c:pt idx="2">
                  <c:v>8.461937677460904E-2</c:v>
                </c:pt>
                <c:pt idx="3">
                  <c:v>8.0991965175188738E-2</c:v>
                </c:pt>
                <c:pt idx="4">
                  <c:v>7.3405717318128796E-2</c:v>
                </c:pt>
                <c:pt idx="5">
                  <c:v>8.1755843771761136E-2</c:v>
                </c:pt>
                <c:pt idx="6">
                  <c:v>7.6812964706777551E-2</c:v>
                </c:pt>
                <c:pt idx="7">
                  <c:v>6.4960466344200885E-2</c:v>
                </c:pt>
                <c:pt idx="8">
                  <c:v>9.3127297619456206E-2</c:v>
                </c:pt>
                <c:pt idx="9">
                  <c:v>5.9108474695470342E-2</c:v>
                </c:pt>
                <c:pt idx="10">
                  <c:v>6.5816170650733627E-2</c:v>
                </c:pt>
                <c:pt idx="11">
                  <c:v>0.12110791867957396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B5A-40B2-9AB5-FCAD49EEA9AE}"/>
            </c:ext>
          </c:extLst>
        </c:ser>
        <c:ser>
          <c:idx val="2"/>
          <c:order val="2"/>
          <c:tx>
            <c:strRef>
              <c:f>'Partida 01'!$C$34</c:f>
              <c:strCache>
                <c:ptCount val="1"/>
                <c:pt idx="0">
                  <c:v>% Ejecución Ppto. Vigente 2021</c:v>
                </c:pt>
              </c:strCache>
            </c:strRef>
          </c:tx>
          <c:spPr>
            <a:solidFill>
              <a:srgbClr val="C0504D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 b="0"/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'Partida 01'!$D$31:$O$31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01'!$D$34</c:f>
              <c:numCache>
                <c:formatCode>0.0%</c:formatCode>
                <c:ptCount val="1"/>
                <c:pt idx="0">
                  <c:v>0.12003342061069365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B5A-40B2-9AB5-FCAD49EEA9A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49"/>
        <c:axId val="444258384"/>
        <c:axId val="444255640"/>
      </c:barChart>
      <c:catAx>
        <c:axId val="4442583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-2160000" vert="horz" anchor="ctr" anchorCtr="0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444255640"/>
        <c:crosses val="autoZero"/>
        <c:auto val="0"/>
        <c:lblAlgn val="ctr"/>
        <c:lblOffset val="100"/>
        <c:noMultiLvlLbl val="0"/>
      </c:catAx>
      <c:valAx>
        <c:axId val="444255640"/>
        <c:scaling>
          <c:orientation val="minMax"/>
        </c:scaling>
        <c:delete val="0"/>
        <c:axPos val="l"/>
        <c:numFmt formatCode="0.0%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s-CL"/>
          </a:p>
        </c:txPr>
        <c:crossAx val="444258384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80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es-CL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s-CL" sz="1000"/>
              <a:t>% de Ejecución Acumulada 2019 - 2020- 2021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9.9931631295453682E-2"/>
          <c:y val="0.13373589805803127"/>
          <c:w val="0.87750255025336699"/>
          <c:h val="0.59369466745721788"/>
        </c:manualLayout>
      </c:layout>
      <c:lineChart>
        <c:grouping val="standard"/>
        <c:varyColors val="0"/>
        <c:ser>
          <c:idx val="0"/>
          <c:order val="0"/>
          <c:tx>
            <c:strRef>
              <c:f>'Partida 01'!$C$28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ln>
              <a:solidFill>
                <a:srgbClr val="9BBB59"/>
              </a:solidFill>
            </a:ln>
          </c:spPr>
          <c:marker>
            <c:symbol val="none"/>
          </c:marker>
          <c:cat>
            <c:strRef>
              <c:f>'Partida 01'!$D$27:$O$27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01'!$D$28:$O$28</c:f>
              <c:numCache>
                <c:formatCode>0.0%</c:formatCode>
                <c:ptCount val="12"/>
                <c:pt idx="0">
                  <c:v>0.09</c:v>
                </c:pt>
                <c:pt idx="1">
                  <c:v>0.14599999999999999</c:v>
                </c:pt>
                <c:pt idx="2">
                  <c:v>0.214</c:v>
                </c:pt>
                <c:pt idx="3">
                  <c:v>0.28299999999999997</c:v>
                </c:pt>
                <c:pt idx="4">
                  <c:v>0.34799999999999998</c:v>
                </c:pt>
                <c:pt idx="5">
                  <c:v>0.42099999999999999</c:v>
                </c:pt>
                <c:pt idx="6">
                  <c:v>0.47599999999999998</c:v>
                </c:pt>
                <c:pt idx="7">
                  <c:v>0.53700000000000003</c:v>
                </c:pt>
                <c:pt idx="8">
                  <c:v>0.628</c:v>
                </c:pt>
                <c:pt idx="9">
                  <c:v>0.72799999999999998</c:v>
                </c:pt>
                <c:pt idx="10">
                  <c:v>0.81299999999999994</c:v>
                </c:pt>
                <c:pt idx="11">
                  <c:v>0.92400000000000004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B34-4FD4-8479-FCFC3533E941}"/>
            </c:ext>
          </c:extLst>
        </c:ser>
        <c:ser>
          <c:idx val="1"/>
          <c:order val="1"/>
          <c:tx>
            <c:strRef>
              <c:f>'Partida 01'!$C$29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ymbol val="none"/>
          </c:marker>
          <c:cat>
            <c:strRef>
              <c:f>'Partida 01'!$D$27:$O$27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01'!$D$29:$O$29</c:f>
              <c:numCache>
                <c:formatCode>0.0%</c:formatCode>
                <c:ptCount val="12"/>
                <c:pt idx="0">
                  <c:v>0.11008372365177158</c:v>
                </c:pt>
                <c:pt idx="1">
                  <c:v>0.18519832338992429</c:v>
                </c:pt>
                <c:pt idx="2">
                  <c:v>0.26981770016453333</c:v>
                </c:pt>
                <c:pt idx="3">
                  <c:v>0.35851627131353769</c:v>
                </c:pt>
                <c:pt idx="4">
                  <c:v>0.43192198863166648</c:v>
                </c:pt>
                <c:pt idx="5">
                  <c:v>0.52773644775544482</c:v>
                </c:pt>
                <c:pt idx="6">
                  <c:v>0.60454941246222227</c:v>
                </c:pt>
                <c:pt idx="7">
                  <c:v>0.66950987880642321</c:v>
                </c:pt>
                <c:pt idx="8">
                  <c:v>0.74712162593812992</c:v>
                </c:pt>
                <c:pt idx="9">
                  <c:v>0.80623010063360023</c:v>
                </c:pt>
                <c:pt idx="10">
                  <c:v>0.87204627128433387</c:v>
                </c:pt>
                <c:pt idx="11">
                  <c:v>0.98755826896545451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B34-4FD4-8479-FCFC3533E941}"/>
            </c:ext>
          </c:extLst>
        </c:ser>
        <c:ser>
          <c:idx val="2"/>
          <c:order val="2"/>
          <c:tx>
            <c:strRef>
              <c:f>'Partida 01'!$C$30</c:f>
              <c:strCache>
                <c:ptCount val="1"/>
                <c:pt idx="0">
                  <c:v>% Ejecución Ppto. Vigente 2021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none"/>
          </c:marker>
          <c:dLbls>
            <c:dLbl>
              <c:idx val="0"/>
              <c:layout>
                <c:manualLayout>
                  <c:x val="-4.519774011299435E-2"/>
                  <c:y val="2.91666666666665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AB34-4FD4-8479-FCFC3533E941}"/>
                </c:ext>
              </c:extLst>
            </c:dLbl>
            <c:dLbl>
              <c:idx val="1"/>
              <c:layout>
                <c:manualLayout>
                  <c:x val="-4.7708725674827368E-2"/>
                  <c:y val="2.916666666666659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B34-4FD4-8479-FCFC3533E941}"/>
                </c:ext>
              </c:extLst>
            </c:dLbl>
            <c:dLbl>
              <c:idx val="2"/>
              <c:layout>
                <c:manualLayout>
                  <c:x val="-4.5197774690470219E-2"/>
                  <c:y val="4.630967899996373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AB34-4FD4-8479-FCFC3533E941}"/>
                </c:ext>
              </c:extLst>
            </c:dLbl>
            <c:dLbl>
              <c:idx val="3"/>
              <c:layout>
                <c:manualLayout>
                  <c:x val="-4.5186718821412813E-2"/>
                  <c:y val="5.90477006802812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AB34-4FD4-8479-FCFC3533E941}"/>
                </c:ext>
              </c:extLst>
            </c:dLbl>
            <c:dLbl>
              <c:idx val="4"/>
              <c:layout>
                <c:manualLayout>
                  <c:x val="-4.7690280884224764E-2"/>
                  <c:y val="5.85715476458433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AB34-4FD4-8479-FCFC3533E941}"/>
                </c:ext>
              </c:extLst>
            </c:dLbl>
            <c:dLbl>
              <c:idx val="5"/>
              <c:layout>
                <c:manualLayout>
                  <c:x val="-5.0219705783581758E-2"/>
                  <c:y val="4.11904433285088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AB34-4FD4-8479-FCFC3533E941}"/>
                </c:ext>
              </c:extLst>
            </c:dLbl>
            <c:dLbl>
              <c:idx val="6"/>
              <c:layout>
                <c:manualLayout>
                  <c:x val="-4.7708725674827368E-2"/>
                  <c:y val="0.0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AB34-4FD4-8479-FCFC3533E941}"/>
                </c:ext>
              </c:extLst>
            </c:dLbl>
            <c:dLbl>
              <c:idx val="7"/>
              <c:layout>
                <c:manualLayout>
                  <c:x val="-5.2730696798493411E-2"/>
                  <c:y val="4.16666666666666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AB34-4FD4-8479-FCFC3533E941}"/>
                </c:ext>
              </c:extLst>
            </c:dLbl>
            <c:dLbl>
              <c:idx val="8"/>
              <c:layout>
                <c:manualLayout>
                  <c:x val="-6.0263653483992465E-2"/>
                  <c:y val="4.5833333333333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AB34-4FD4-8479-FCFC3533E941}"/>
                </c:ext>
              </c:extLst>
            </c:dLbl>
            <c:dLbl>
              <c:idx val="9"/>
              <c:layout>
                <c:manualLayout>
                  <c:x val="-3.7609697418632168E-2"/>
                  <c:y val="5.1428577213563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AB34-4FD4-8479-FCFC3533E94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800" b="1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'Partida 01'!$D$27:$O$27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01'!$D$30</c:f>
              <c:numCache>
                <c:formatCode>0.0%</c:formatCode>
                <c:ptCount val="1"/>
                <c:pt idx="0">
                  <c:v>0.12003342061069365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C-AB34-4FD4-8479-FCFC3533E94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44259168"/>
        <c:axId val="444256816"/>
      </c:lineChart>
      <c:catAx>
        <c:axId val="4442591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txPr>
          <a:bodyPr rot="-1620000" vert="horz"/>
          <a:lstStyle/>
          <a:p>
            <a:pPr>
              <a:defRPr sz="800" b="0" i="0" u="none" strike="noStrike" baseline="0">
                <a:ln>
                  <a:noFill/>
                  <a:headEnd type="none"/>
                </a:ln>
                <a:solidFill>
                  <a:srgbClr val="000000">
                    <a:alpha val="90000"/>
                  </a:srgbClr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444256816"/>
        <c:crosses val="autoZero"/>
        <c:auto val="1"/>
        <c:lblAlgn val="ctr"/>
        <c:lblOffset val="100"/>
        <c:tickLblSkip val="1"/>
        <c:noMultiLvlLbl val="0"/>
      </c:catAx>
      <c:valAx>
        <c:axId val="444256816"/>
        <c:scaling>
          <c:orientation val="minMax"/>
        </c:scaling>
        <c:delete val="0"/>
        <c:axPos val="l"/>
        <c:majorGridlines/>
        <c:numFmt formatCode="0.0%" sourceLinked="1"/>
        <c:majorTickMark val="none"/>
        <c:minorTickMark val="none"/>
        <c:tickLblPos val="nextTo"/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444259168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800"/>
          </a:pPr>
          <a:endParaRPr lang="es-CL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12-04-2021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12-04-2021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203325" y="703263"/>
            <a:ext cx="4695825" cy="3521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34" tIns="46566" rIns="93134" bIns="46566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3134" tIns="46566" rIns="93134" bIns="46566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12-04-2021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12-04-2021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12-04-2021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12-04-2021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12-04-2021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12-04-2021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12-04-2021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12-04-2021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12-04-2021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12-04-2021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12-04-2021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12-04-2021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12-04-2021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12-04-2021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12-04-2021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12-04-2021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12-04-2021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12-04-2021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12-04-2021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12-04-2021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12-04-2021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12-04-2021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12-04-2021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BF6CBFAC-E614-4956-A42C-0761A36C1054}"/>
              </a:ext>
            </a:extLst>
          </p:cNvPr>
          <p:cNvPicPr>
            <a:picLocks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12-04-2021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8D498776-9444-432E-803A-D1B8DC5AA8CC}"/>
              </a:ext>
            </a:extLst>
          </p:cNvPr>
          <p:cNvPicPr>
            <a:picLocks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23528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ACUMULADA DE GASTOS PRESUPUESTARIOS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AL MES DE ENERO DE 2021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01: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PRESIDENCIA DE LA REPÚBLICA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febrero 2021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33140" y="917528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DE GASTOS A ENERO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01 PRESIDENCIA DE LA REPÚBLICA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graphicFrame>
        <p:nvGraphicFramePr>
          <p:cNvPr id="6" name="Marcador de contenido 5">
            <a:extLst>
              <a:ext uri="{FF2B5EF4-FFF2-40B4-BE49-F238E27FC236}">
                <a16:creationId xmlns:a16="http://schemas.microsoft.com/office/drawing/2014/main" id="{CC3AA293-DED6-4E63-AFC6-A08E7A81E1C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62165397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5393DA3-EE61-4F2B-8154-D660E5CA91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>
            <a:extLst>
              <a:ext uri="{FF2B5EF4-FFF2-40B4-BE49-F238E27FC236}">
                <a16:creationId xmlns:a16="http://schemas.microsoft.com/office/drawing/2014/main" id="{ACB45500-1505-46A6-A084-399757B5CF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6224" y="774648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DE GASTOS A ENERO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01 PRESIDENCIA DE LA REPÚBLICA</a:t>
            </a:r>
          </a:p>
        </p:txBody>
      </p:sp>
      <p:graphicFrame>
        <p:nvGraphicFramePr>
          <p:cNvPr id="7" name="2 Gráfico">
            <a:extLst>
              <a:ext uri="{FF2B5EF4-FFF2-40B4-BE49-F238E27FC236}">
                <a16:creationId xmlns:a16="http://schemas.microsoft.com/office/drawing/2014/main" id="{07E64580-E7A6-4D61-803A-558CCE8D2DC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78662337"/>
              </p:ext>
            </p:extLst>
          </p:nvPr>
        </p:nvGraphicFramePr>
        <p:xfrm>
          <a:off x="386224" y="1947333"/>
          <a:ext cx="8210798" cy="37139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879635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0AA793E1-8035-4D02-8794-4FF127E074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66893106-CD28-4BB1-BFB1-D585573489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600" y="836712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DE GASTOS A ENERO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01 PRESIDENCIA DE LA REPÚBLICA</a:t>
            </a:r>
          </a:p>
        </p:txBody>
      </p:sp>
      <p:graphicFrame>
        <p:nvGraphicFramePr>
          <p:cNvPr id="6" name="1 Gráfico">
            <a:extLst>
              <a:ext uri="{FF2B5EF4-FFF2-40B4-BE49-F238E27FC236}">
                <a16:creationId xmlns:a16="http://schemas.microsoft.com/office/drawing/2014/main" id="{5DEE9E19-4B2C-479D-89DB-FF54FBE7F2B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01118058"/>
              </p:ext>
            </p:extLst>
          </p:nvPr>
        </p:nvGraphicFramePr>
        <p:xfrm>
          <a:off x="466600" y="1947333"/>
          <a:ext cx="8210798" cy="37859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650385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05026" y="795481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01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PRESIDENCIA DE LA REPÚBLICA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05026" y="1697619"/>
            <a:ext cx="6984776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sp>
        <p:nvSpPr>
          <p:cNvPr id="7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05026" y="5257382"/>
            <a:ext cx="728212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0246728"/>
              </p:ext>
            </p:extLst>
          </p:nvPr>
        </p:nvGraphicFramePr>
        <p:xfrm>
          <a:off x="405028" y="2237266"/>
          <a:ext cx="8210796" cy="2676709"/>
        </p:xfrm>
        <a:graphic>
          <a:graphicData uri="http://schemas.openxmlformats.org/drawingml/2006/table">
            <a:tbl>
              <a:tblPr/>
              <a:tblGrid>
                <a:gridCol w="971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686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715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15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715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715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8451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14351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6450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77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17.159.471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17.159.471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2.059.710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79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8.093.032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8.093.032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574.740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43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5.554.115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5.554.115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481.518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43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3.260.276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3.260.276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297.379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92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251.038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251.038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17.355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43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688.718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6887180,0%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79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22101" y="5211623"/>
            <a:ext cx="7103899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20429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ENERO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01, CAPITULO 01, PROGRAMA 01: PRESIDENCIA DE LA REPÚBLICA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20429" y="1533501"/>
            <a:ext cx="7632848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4460085"/>
              </p:ext>
            </p:extLst>
          </p:nvPr>
        </p:nvGraphicFramePr>
        <p:xfrm>
          <a:off x="420430" y="2062820"/>
          <a:ext cx="8210797" cy="2733675"/>
        </p:xfrm>
        <a:graphic>
          <a:graphicData uri="http://schemas.openxmlformats.org/drawingml/2006/table">
            <a:tbl>
              <a:tblPr/>
              <a:tblGrid>
                <a:gridCol w="8780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43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43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8525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7809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7809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7809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7809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8634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5240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6725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14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17.159.471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17.159.471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2.059.710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8.093.032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8.093.032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574.740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5.554.115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5.554.115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481.518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3.260.276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3.260.276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297.379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3.260.276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3.260.276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297.379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Apoyo Actividades Presidenciales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3.260.276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3.260.276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297.379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251.038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251.038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17.355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22.393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22.393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50.986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50.986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177.659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177.659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17.355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688.718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6887180,0%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688.718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6887180,0%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4520</TotalTime>
  <Words>436</Words>
  <Application>Microsoft Office PowerPoint</Application>
  <PresentationFormat>Presentación en pantalla (4:3)</PresentationFormat>
  <Paragraphs>203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6</vt:i4>
      </vt:variant>
    </vt:vector>
  </HeadingPairs>
  <TitlesOfParts>
    <vt:vector size="10" baseType="lpstr">
      <vt:lpstr>Arial</vt:lpstr>
      <vt:lpstr>Calibri</vt:lpstr>
      <vt:lpstr>1_Tema de Office</vt:lpstr>
      <vt:lpstr>Tema de Office</vt:lpstr>
      <vt:lpstr>EJECUCIÓN ACUMULADA DE GASTOS PRESUPUESTARIOS AL MES DE ENERO DE 2021 PARTIDA 01: PRESIDENCIA DE LA REPÚBLICA</vt:lpstr>
      <vt:lpstr>EJECUCIÓN DE GASTOS A ENERO DE 2021  PARTIDA 01 PRESIDENCIA DE LA REPÚBLICA</vt:lpstr>
      <vt:lpstr>EJECUCIÓN DE GASTOS A ENERO DE 2021  PARTIDA 01 PRESIDENCIA DE LA REPÚBLICA</vt:lpstr>
      <vt:lpstr>EJECUCIÓN DE GASTOS A ENERO DE 2021  PARTIDA 01 PRESIDENCIA DE LA REPÚBLICA</vt:lpstr>
      <vt:lpstr>EJECUCIÓN ACUMULADA DE GASTOS A ENERO DE 2021  PARTIDA 01 PRESIDENCIA DE LA REPÚBLICA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RCATALAN</cp:lastModifiedBy>
  <cp:revision>270</cp:revision>
  <cp:lastPrinted>2020-09-07T04:49:41Z</cp:lastPrinted>
  <dcterms:created xsi:type="dcterms:W3CDTF">2016-06-23T13:38:47Z</dcterms:created>
  <dcterms:modified xsi:type="dcterms:W3CDTF">2021-04-12T20:58:40Z</dcterms:modified>
</cp:coreProperties>
</file>