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0587082493406403"/>
          <c:y val="2.5206300384247225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17'!$D$57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98B-4646-AB52-8579758E40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98B-4646-AB52-8579758E405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98B-4646-AB52-8579758E405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98B-4646-AB52-8579758E405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17'!$C$58:$C$61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</c:strCache>
            </c:strRef>
          </c:cat>
          <c:val>
            <c:numRef>
              <c:f>'Partida 17'!$D$58:$D$61</c:f>
              <c:numCache>
                <c:formatCode>#,##0</c:formatCode>
                <c:ptCount val="4"/>
                <c:pt idx="0">
                  <c:v>23704325</c:v>
                </c:pt>
                <c:pt idx="1">
                  <c:v>6261305</c:v>
                </c:pt>
                <c:pt idx="2">
                  <c:v>17149517</c:v>
                </c:pt>
                <c:pt idx="3">
                  <c:v>188835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98B-4646-AB52-8579758E40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910309333399047"/>
          <c:y val="0.73276332319150128"/>
          <c:w val="0.37930592009332165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 2019 - 2020 -2021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8610242277687268E-2"/>
          <c:y val="0.12355710549258936"/>
          <c:w val="0.89067152680474149"/>
          <c:h val="0.67441912829771611"/>
        </c:manualLayout>
      </c:layout>
      <c:lineChart>
        <c:grouping val="standard"/>
        <c:varyColors val="0"/>
        <c:ser>
          <c:idx val="0"/>
          <c:order val="0"/>
          <c:tx>
            <c:strRef>
              <c:f>'[17.xlsx]Partida 17'!$C$18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17'!$D$18:$O$18</c:f>
              <c:numCache>
                <c:formatCode>0.0%</c:formatCode>
                <c:ptCount val="12"/>
                <c:pt idx="0">
                  <c:v>8.1199275365686205E-2</c:v>
                </c:pt>
                <c:pt idx="1">
                  <c:v>0.12792216180849195</c:v>
                </c:pt>
                <c:pt idx="2">
                  <c:v>0.20811060457261907</c:v>
                </c:pt>
                <c:pt idx="3">
                  <c:v>0.31517184708053447</c:v>
                </c:pt>
                <c:pt idx="4">
                  <c:v>0.36747166203687814</c:v>
                </c:pt>
                <c:pt idx="5">
                  <c:v>0.44107703673653409</c:v>
                </c:pt>
                <c:pt idx="6">
                  <c:v>0.52622528566459892</c:v>
                </c:pt>
                <c:pt idx="7">
                  <c:v>0.57942002523607139</c:v>
                </c:pt>
                <c:pt idx="8">
                  <c:v>0.66007102451645883</c:v>
                </c:pt>
                <c:pt idx="9">
                  <c:v>0.76940585560507058</c:v>
                </c:pt>
                <c:pt idx="10">
                  <c:v>0.84676064965392195</c:v>
                </c:pt>
                <c:pt idx="11">
                  <c:v>0.97535974099589673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2"/>
          <c:order val="1"/>
          <c:tx>
            <c:strRef>
              <c:f>'[17.xlsx]Partida 17'!$C$19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17'!$D$19:$O$19</c:f>
              <c:numCache>
                <c:formatCode>0.0%</c:formatCode>
                <c:ptCount val="12"/>
                <c:pt idx="0">
                  <c:v>4.6279738705878717E-2</c:v>
                </c:pt>
                <c:pt idx="1">
                  <c:v>9.7596057525806662E-2</c:v>
                </c:pt>
                <c:pt idx="2">
                  <c:v>0.1824392599855692</c:v>
                </c:pt>
                <c:pt idx="3">
                  <c:v>0.2621434782150609</c:v>
                </c:pt>
                <c:pt idx="4">
                  <c:v>0.4259799415263999</c:v>
                </c:pt>
                <c:pt idx="5">
                  <c:v>0.56248501040154131</c:v>
                </c:pt>
                <c:pt idx="6">
                  <c:v>0.6400047754911834</c:v>
                </c:pt>
                <c:pt idx="7">
                  <c:v>0.70817335603564724</c:v>
                </c:pt>
                <c:pt idx="8">
                  <c:v>0.77307840453530929</c:v>
                </c:pt>
                <c:pt idx="9">
                  <c:v>0.82369587880686501</c:v>
                </c:pt>
                <c:pt idx="10">
                  <c:v>0.88851612442056394</c:v>
                </c:pt>
                <c:pt idx="11">
                  <c:v>0.97762592682706295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052-4C92-8173-22E4FD6586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4398784"/>
        <c:axId val="474405056"/>
      </c:lineChart>
      <c:lineChart>
        <c:grouping val="standard"/>
        <c:varyColors val="0"/>
        <c:ser>
          <c:idx val="1"/>
          <c:order val="2"/>
          <c:tx>
            <c:strRef>
              <c:f>'[17.xlsx]Partida 17'!$C$20</c:f>
              <c:strCache>
                <c:ptCount val="1"/>
                <c:pt idx="0">
                  <c:v>% Ejecución Ppto. Vigente 2021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695947562973228E-2"/>
                  <c:y val="2.8350858000221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4887658513889976E-2"/>
                  <c:y val="1.8001795076636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707582057794926E-2"/>
                  <c:y val="2.5202489141993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485678362830572E-3"/>
                  <c:y val="2.666419576230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1116009531691309E-2"/>
                  <c:y val="1.8792747610746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5274664197445064E-2"/>
                  <c:y val="2.9367958692091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6576663428352135E-2"/>
                  <c:y val="1.9463519597360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7331487770834962E-2"/>
                  <c:y val="2.52025131072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4900540256419919E-2"/>
                  <c:y val="1.788878014918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8674304026498455E-2"/>
                  <c:y val="2.0472171971297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03591154587858E-2"/>
                  <c:y val="-1.0462077851039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EEA-47E7-B34C-825712E29B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17'!$D$20:$N$20</c:f>
              <c:numCache>
                <c:formatCode>0.0%</c:formatCode>
                <c:ptCount val="11"/>
                <c:pt idx="0">
                  <c:v>6.2783626768931747E-2</c:v>
                </c:pt>
                <c:pt idx="1">
                  <c:v>0.10618057397747568</c:v>
                </c:pt>
                <c:pt idx="2">
                  <c:v>0.19326101061015433</c:v>
                </c:pt>
                <c:pt idx="3">
                  <c:v>0.27442744891355425</c:v>
                </c:pt>
                <c:pt idx="4">
                  <c:v>0.32381593180417328</c:v>
                </c:pt>
                <c:pt idx="5">
                  <c:v>0.44824327125806301</c:v>
                </c:pt>
                <c:pt idx="6">
                  <c:v>0.50280344439496172</c:v>
                </c:pt>
                <c:pt idx="7">
                  <c:v>0.55635829524063207</c:v>
                </c:pt>
                <c:pt idx="8">
                  <c:v>0.64515500678967297</c:v>
                </c:pt>
                <c:pt idx="9">
                  <c:v>0.69703320026428683</c:v>
                </c:pt>
                <c:pt idx="10">
                  <c:v>0.75262405358880002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28F-4C6D-8169-27548700C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4399176"/>
        <c:axId val="474407408"/>
      </c:lineChart>
      <c:catAx>
        <c:axId val="47439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4405056"/>
        <c:crosses val="autoZero"/>
        <c:auto val="1"/>
        <c:lblAlgn val="ctr"/>
        <c:lblOffset val="100"/>
        <c:noMultiLvlLbl val="0"/>
      </c:catAx>
      <c:valAx>
        <c:axId val="4744050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4398784"/>
        <c:crosses val="autoZero"/>
        <c:crossBetween val="between"/>
        <c:majorUnit val="0.2"/>
      </c:valAx>
      <c:valAx>
        <c:axId val="474407408"/>
        <c:scaling>
          <c:orientation val="minMax"/>
        </c:scaling>
        <c:delete val="1"/>
        <c:axPos val="r"/>
        <c:numFmt formatCode="0.0%" sourceLinked="1"/>
        <c:majorTickMark val="out"/>
        <c:minorTickMark val="none"/>
        <c:tickLblPos val="nextTo"/>
        <c:crossAx val="474399176"/>
        <c:crosses val="max"/>
        <c:crossBetween val="between"/>
      </c:valAx>
      <c:catAx>
        <c:axId val="4743991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744074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Mensual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'[17.xlsx]Partida 17'!$C$25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-4.8879833931726423E-3"/>
                  <c:y val="9.5207851484147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CB9-437A-9E16-A692E6EC65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17'!$D$25:$P$25</c:f>
              <c:numCache>
                <c:formatCode>0.0%</c:formatCode>
                <c:ptCount val="13"/>
                <c:pt idx="0">
                  <c:v>9.2351552571117004E-2</c:v>
                </c:pt>
                <c:pt idx="1">
                  <c:v>5.3160478386391895E-2</c:v>
                </c:pt>
                <c:pt idx="2">
                  <c:v>8.1144682528944204E-2</c:v>
                </c:pt>
                <c:pt idx="3">
                  <c:v>0.152430451134484</c:v>
                </c:pt>
                <c:pt idx="4">
                  <c:v>-6.4376318909534802E-5</c:v>
                </c:pt>
                <c:pt idx="5">
                  <c:v>7.6446520607736129E-2</c:v>
                </c:pt>
                <c:pt idx="6">
                  <c:v>0.10658946644540759</c:v>
                </c:pt>
                <c:pt idx="7">
                  <c:v>6.1076786007794086E-2</c:v>
                </c:pt>
                <c:pt idx="8">
                  <c:v>7.8809967545149656E-2</c:v>
                </c:pt>
                <c:pt idx="9">
                  <c:v>0.10486097776175277</c:v>
                </c:pt>
                <c:pt idx="10">
                  <c:v>6.1937836437948299E-2</c:v>
                </c:pt>
                <c:pt idx="11">
                  <c:v>0.13530479219754493</c:v>
                </c:pt>
                <c:pt idx="1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17-47D9-A0B6-A6B5623EBAA4}"/>
            </c:ext>
          </c:extLst>
        </c:ser>
        <c:ser>
          <c:idx val="1"/>
          <c:order val="1"/>
          <c:tx>
            <c:strRef>
              <c:f>'[17.xlsx]Partida 17'!$C$26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617-47D9-A0B6-A6B5623EBA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17'!$D$26:$O$26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4.6722886442805762E-2</c:v>
                </c:pt>
                <c:pt idx="2">
                  <c:v>8.0788699446576295E-2</c:v>
                </c:pt>
                <c:pt idx="3">
                  <c:v>0.10706124250791542</c:v>
                </c:pt>
                <c:pt idx="4">
                  <c:v>5.2963856100835677E-2</c:v>
                </c:pt>
                <c:pt idx="5">
                  <c:v>8.4901031546769812E-2</c:v>
                </c:pt>
                <c:pt idx="6">
                  <c:v>9.8633025253322029E-2</c:v>
                </c:pt>
                <c:pt idx="7">
                  <c:v>5.3194739571472506E-2</c:v>
                </c:pt>
                <c:pt idx="8">
                  <c:v>8.0650999280387436E-2</c:v>
                </c:pt>
                <c:pt idx="9">
                  <c:v>0.10933483108861181</c:v>
                </c:pt>
                <c:pt idx="10">
                  <c:v>7.7354794048851358E-2</c:v>
                </c:pt>
                <c:pt idx="11">
                  <c:v>0.1313580914815726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17-47D9-A0B6-A6B5623EBAA4}"/>
            </c:ext>
          </c:extLst>
        </c:ser>
        <c:ser>
          <c:idx val="2"/>
          <c:order val="2"/>
          <c:tx>
            <c:strRef>
              <c:f>'[17.xlsx]Partida 17'!$C$27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17'!$D$27:$N$27</c:f>
              <c:numCache>
                <c:formatCode>0.0%</c:formatCode>
                <c:ptCount val="11"/>
                <c:pt idx="0">
                  <c:v>6.2783626768931747E-2</c:v>
                </c:pt>
                <c:pt idx="1">
                  <c:v>4.3514566563621057E-2</c:v>
                </c:pt>
                <c:pt idx="2">
                  <c:v>8.7080436632678643E-2</c:v>
                </c:pt>
                <c:pt idx="3">
                  <c:v>8.7681847961350159E-2</c:v>
                </c:pt>
                <c:pt idx="4">
                  <c:v>5.0308858765457556E-2</c:v>
                </c:pt>
                <c:pt idx="5">
                  <c:v>0.12394990307967847</c:v>
                </c:pt>
                <c:pt idx="6">
                  <c:v>5.4560173136898697E-2</c:v>
                </c:pt>
                <c:pt idx="7">
                  <c:v>5.8027877709420021E-2</c:v>
                </c:pt>
                <c:pt idx="8">
                  <c:v>8.903146220578638E-2</c:v>
                </c:pt>
                <c:pt idx="9">
                  <c:v>5.1254809660899715E-2</c:v>
                </c:pt>
                <c:pt idx="10">
                  <c:v>5.7863218220476888E-2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617-47D9-A0B6-A6B5623EBA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4388592"/>
        <c:axId val="474394472"/>
      </c:barChart>
      <c:catAx>
        <c:axId val="47438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4394472"/>
        <c:crosses val="autoZero"/>
        <c:auto val="1"/>
        <c:lblAlgn val="ctr"/>
        <c:lblOffset val="100"/>
        <c:noMultiLvlLbl val="0"/>
      </c:catAx>
      <c:valAx>
        <c:axId val="474394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4388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45720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Cuadro de texto 2"/>
          <p:cNvSpPr txBox="1">
            <a:spLocks noChangeArrowheads="1"/>
          </p:cNvSpPr>
          <p:nvPr userDrawn="1"/>
        </p:nvSpPr>
        <p:spPr bwMode="auto">
          <a:xfrm>
            <a:off x="49784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NOVIEMBRE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17: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MINERÍA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</a:t>
            </a:r>
            <a:r>
              <a:rPr lang="es-CL" sz="1200" dirty="0" smtClean="0"/>
              <a:t>diciembre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425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7433" y="217074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0425" y="1434348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794222"/>
              </p:ext>
            </p:extLst>
          </p:nvPr>
        </p:nvGraphicFramePr>
        <p:xfrm>
          <a:off x="450425" y="2463574"/>
          <a:ext cx="8210796" cy="3892783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3"/>
                <a:gridCol w="822614"/>
                <a:gridCol w="822614"/>
                <a:gridCol w="822614"/>
                <a:gridCol w="822614"/>
                <a:gridCol w="736669"/>
              </a:tblGrid>
              <a:tr h="2064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851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09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15.600.393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16.702.332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1.101.939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14.723.868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5.489.922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5.480.144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-9.778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4.999.017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1.780.148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1.833.991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1.515.085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7.989.271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-16.338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6.881.743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7.989.271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-16.338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6.881.743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Propiedad Minera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2.335.771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2.343.964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2.109.640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Proyectos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2.277.919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-22.905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2.053.313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Geología Aplicada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1.872.296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1.602.486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1.496.718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1.499.163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1.116.304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389.560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325.364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356.118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301.300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982.527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982.527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6874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22212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8618" y="1473467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598603"/>
              </p:ext>
            </p:extLst>
          </p:nvPr>
        </p:nvGraphicFramePr>
        <p:xfrm>
          <a:off x="508619" y="2666889"/>
          <a:ext cx="8155930" cy="3104512"/>
        </p:xfrm>
        <a:graphic>
          <a:graphicData uri="http://schemas.openxmlformats.org/drawingml/2006/table">
            <a:tbl>
              <a:tblPr/>
              <a:tblGrid>
                <a:gridCol w="883504"/>
                <a:gridCol w="326369"/>
                <a:gridCol w="326369"/>
                <a:gridCol w="2294474"/>
                <a:gridCol w="883504"/>
                <a:gridCol w="883504"/>
                <a:gridCol w="883504"/>
                <a:gridCol w="883504"/>
                <a:gridCol w="791198"/>
              </a:tblGrid>
              <a:tr h="2722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44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573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3.160.366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3.251.845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2.723.777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2.014.378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2.015.364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1.697.719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1.053.952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1.053.952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843.742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070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-33.442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-56.238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4898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3478" y="231690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3527" y="1568874"/>
            <a:ext cx="81773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882525"/>
              </p:ext>
            </p:extLst>
          </p:nvPr>
        </p:nvGraphicFramePr>
        <p:xfrm>
          <a:off x="463529" y="2762818"/>
          <a:ext cx="8177337" cy="3228405"/>
        </p:xfrm>
        <a:graphic>
          <a:graphicData uri="http://schemas.openxmlformats.org/drawingml/2006/table">
            <a:tbl>
              <a:tblPr/>
              <a:tblGrid>
                <a:gridCol w="819262"/>
                <a:gridCol w="302638"/>
                <a:gridCol w="302638"/>
                <a:gridCol w="2742083"/>
                <a:gridCol w="819262"/>
                <a:gridCol w="819262"/>
                <a:gridCol w="819262"/>
                <a:gridCol w="819262"/>
                <a:gridCol w="733668"/>
              </a:tblGrid>
              <a:tr h="3478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709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565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4.002.970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4.281.385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278.415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3.349.731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7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3.076.604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3.077.518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2.767.205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7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801.929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748.086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-53.843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227.745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7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7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7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7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10220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332" y="232366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6592" y="154092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559845"/>
              </p:ext>
            </p:extLst>
          </p:nvPr>
        </p:nvGraphicFramePr>
        <p:xfrm>
          <a:off x="516591" y="2646955"/>
          <a:ext cx="8167936" cy="2870276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5"/>
              </a:tblGrid>
              <a:tr h="30286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526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97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4.380.628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4.552.696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172.068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4.177.417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2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4.061.505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4.048.525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3.708.594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2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313.944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278.668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2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2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2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2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8110" y="142546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F5B96EF4-D210-450E-9229-FF58BFC9C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3400646"/>
              </p:ext>
            </p:extLst>
          </p:nvPr>
        </p:nvGraphicFramePr>
        <p:xfrm>
          <a:off x="395625" y="2259871"/>
          <a:ext cx="8210798" cy="4067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=""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49855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5775183"/>
              </p:ext>
            </p:extLst>
          </p:nvPr>
        </p:nvGraphicFramePr>
        <p:xfrm>
          <a:off x="539552" y="2276872"/>
          <a:ext cx="8064895" cy="4079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7" y="135353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CC7380C6-7E82-4D34-B39B-768B7DDE1F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6850512"/>
              </p:ext>
            </p:extLst>
          </p:nvPr>
        </p:nvGraphicFramePr>
        <p:xfrm>
          <a:off x="457197" y="2204864"/>
          <a:ext cx="821079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4548" y="1445198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4545" y="2115705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028701"/>
              </p:ext>
            </p:extLst>
          </p:nvPr>
        </p:nvGraphicFramePr>
        <p:xfrm>
          <a:off x="606314" y="2468475"/>
          <a:ext cx="7591083" cy="3120621"/>
        </p:xfrm>
        <a:graphic>
          <a:graphicData uri="http://schemas.openxmlformats.org/drawingml/2006/table">
            <a:tbl>
              <a:tblPr/>
              <a:tblGrid>
                <a:gridCol w="884526"/>
                <a:gridCol w="2363138"/>
                <a:gridCol w="884526"/>
                <a:gridCol w="884526"/>
                <a:gridCol w="884526"/>
                <a:gridCol w="884526"/>
                <a:gridCol w="805315"/>
              </a:tblGrid>
              <a:tr h="27915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167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6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48.093.574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50.544.890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38.041.300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9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23.704.325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23.623.762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21.138.719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9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6.261.305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4.634.264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9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9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17.149.517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17.030.929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-118.588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8.869.071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9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245.233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9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447.559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9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9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2.241.781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2.241.711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2.239.748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1400407"/>
            <a:ext cx="781772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8" y="6212334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2165" y="202431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88369"/>
              </p:ext>
            </p:extLst>
          </p:nvPr>
        </p:nvGraphicFramePr>
        <p:xfrm>
          <a:off x="585598" y="2411588"/>
          <a:ext cx="7817730" cy="3710283"/>
        </p:xfrm>
        <a:graphic>
          <a:graphicData uri="http://schemas.openxmlformats.org/drawingml/2006/table">
            <a:tbl>
              <a:tblPr/>
              <a:tblGrid>
                <a:gridCol w="324521"/>
                <a:gridCol w="324521"/>
                <a:gridCol w="2910960"/>
                <a:gridCol w="869719"/>
                <a:gridCol w="869719"/>
                <a:gridCol w="869719"/>
                <a:gridCol w="869719"/>
                <a:gridCol w="778852"/>
              </a:tblGrid>
              <a:tr h="2681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678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33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16.015.006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16.693.092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678.086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8.439.860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0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6.753.101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7.311.004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557.903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6.159.983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0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Pequeña y Mediana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9.382.088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2.279.877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0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DEL COBRE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4.934.211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5.063.540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4.626.647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0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27.144.357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28.788.258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1.643.901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24.974.793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0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15.600.393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16.702.332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1.101.939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14.723.868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0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Nacional de Vigilancia Volcánica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3.160.366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3.251.845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2.723.777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0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Geología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4.002.970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4.281.385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278.415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3.349.731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0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Seguridad Minera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4.380.628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4.552.696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172.068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4.177.417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76544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4664" y="1880679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97052" y="128489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01: SECRETARÍA Y ADMINISTRACIÓN GENERAL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282045"/>
              </p:ext>
            </p:extLst>
          </p:nvPr>
        </p:nvGraphicFramePr>
        <p:xfrm>
          <a:off x="397052" y="2175713"/>
          <a:ext cx="8210798" cy="4296146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70"/>
              </a:tblGrid>
              <a:tr h="1785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006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44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6.753.101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7.311.004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557.903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6.159.983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4.636.243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4.615.009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-21.234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4.119.497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1.657.953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1.760.203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1.271.664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253.679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151.429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151.429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CORFO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Internacional de Estudios del Cobre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205.196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205.196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88.105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7786" y="64199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7786" y="2014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0773" y="1379453"/>
            <a:ext cx="8125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974182"/>
              </p:ext>
            </p:extLst>
          </p:nvPr>
        </p:nvGraphicFramePr>
        <p:xfrm>
          <a:off x="540775" y="2348883"/>
          <a:ext cx="8125477" cy="4007459"/>
        </p:xfrm>
        <a:graphic>
          <a:graphicData uri="http://schemas.openxmlformats.org/drawingml/2006/table">
            <a:tbl>
              <a:tblPr/>
              <a:tblGrid>
                <a:gridCol w="814066"/>
                <a:gridCol w="300719"/>
                <a:gridCol w="300719"/>
                <a:gridCol w="2724694"/>
                <a:gridCol w="814066"/>
                <a:gridCol w="814066"/>
                <a:gridCol w="814066"/>
                <a:gridCol w="814066"/>
                <a:gridCol w="729015"/>
              </a:tblGrid>
              <a:tr h="2139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38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0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9.382.088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2.279.877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91.208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91.623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-48.680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1.835.899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1.835.899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2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Capacitación y Transferencia Tecnológica Pequeña Minería Artesanal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1.835.899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 Minería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168.569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168.569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Equipamiento para Pequeña Minería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5482343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9783" y="2187726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05043" y="1427727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85097"/>
              </p:ext>
            </p:extLst>
          </p:nvPr>
        </p:nvGraphicFramePr>
        <p:xfrm>
          <a:off x="505043" y="2529149"/>
          <a:ext cx="8167016" cy="2953194"/>
        </p:xfrm>
        <a:graphic>
          <a:graphicData uri="http://schemas.openxmlformats.org/drawingml/2006/table">
            <a:tbl>
              <a:tblPr/>
              <a:tblGrid>
                <a:gridCol w="818228"/>
                <a:gridCol w="302256"/>
                <a:gridCol w="302256"/>
                <a:gridCol w="2738622"/>
                <a:gridCol w="818228"/>
                <a:gridCol w="818228"/>
                <a:gridCol w="818228"/>
                <a:gridCol w="818228"/>
                <a:gridCol w="732742"/>
              </a:tblGrid>
              <a:tr h="2532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15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23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4.934.211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5.063.540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129.329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4.626.647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4.334.465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4.295.994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-38.471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3.768.887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561.756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561.756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488.790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199.617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199.617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4123</TotalTime>
  <Words>1711</Words>
  <Application>Microsoft Office PowerPoint</Application>
  <PresentationFormat>Presentación en pantalla (4:3)</PresentationFormat>
  <Paragraphs>1026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NOVIEMBRE DE 2021 PARTIDA 17: MINISTERIO DE MINERÍA</vt:lpstr>
      <vt:lpstr>EJECUCIÓN ACUMULADA DE GASTOS A NOVIEMBRE DE 2021  PARTIDA 17 MINISTERIO DE MINERÍA</vt:lpstr>
      <vt:lpstr>EJECUCIÓN ACUMULADA DE GASTOS A NOVIEMBRE DE 2021  PARTIDA 17 MINISTERIO DE MINERÍA</vt:lpstr>
      <vt:lpstr>EJECUCIÓN ACUMULADA DE GASTOS A NOVIEMBRE DE 2021  PARTIDA 17 MINISTERIO DE MINERÍA</vt:lpstr>
      <vt:lpstr>EJECUCIÓN ACUMULADA DE GASTOS A NOVIEMBRE DE 2021 PARTIDA 17 MINISTERIO DE MINERÍA</vt:lpstr>
      <vt:lpstr>EJECUCIÓN ACUMULADA DE GASTOS A NOVIEMBRE DE 2021  PARTIDA 17 MINISTERIO DE MINERÍA RESUMEN POR CAPÍTULOS</vt:lpstr>
      <vt:lpstr>EJECUCIÓN ACUMULADA DE GASTOS A NOVIEMBRE DE 2021  PARTIDA 17. CAPÍTULO 01. PROGRAMA 01: SECRETARÍA Y ADMINISTRACIÓN GENERAL</vt:lpstr>
      <vt:lpstr>EJECUCIÓN ACUMULADA DE GASTOS A NOVIEMBRE DE 2021 PARTIDA 17. CAPÍTULO 01. PROGRAMA 02:  FOMENTO DE LA PEQUEÑA Y MEDIANA MINERÍA</vt:lpstr>
      <vt:lpstr>EJECUCIÓN ACUMULADA DE GASTOS A NOVIEMBRE DE 2021  PARTIDA 17. CAPÍTULO 02. PROGRAMA 01:  COMISIÓN CHILENA DEL COBRE</vt:lpstr>
      <vt:lpstr>EJECUCIÓN ACUMULADA DE GASTOS A NOVIEMBRE DE 2021 PARTIDA 17. CAPÍTULO 03. PROGRAMA 01:  SERVICIO NACIONAL DE GEOLOGÍA Y MINERÍA</vt:lpstr>
      <vt:lpstr>EJECUCIÓN ACUMULADA DE GASTOS A NOVIEMBRE DE 2021 PARTIDA 17. CAPÍTULO 03. PROGRAMA 02:  RED NACIONAL DE VIGILANCIA VOLCÁNICA</vt:lpstr>
      <vt:lpstr>EJECUCIÓN ACUMULADA DE GASTOS A NOVIEMBRE DE 2021 PARTIDA 17. CAPÍTULO 03. PROGRAMA 03:  PLAN NACIONAL DE GEOLOGÍA</vt:lpstr>
      <vt:lpstr>EJECUCIÓN ACUMULADA DE GASTOS A NOVIEMBRE DE 2021 PARTIDA 17. CAPÍTULO 03. PROGRAMA 04:  PROGRAMA DE SEGURIDAD MINERA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338</cp:revision>
  <cp:lastPrinted>2019-06-03T14:10:49Z</cp:lastPrinted>
  <dcterms:created xsi:type="dcterms:W3CDTF">2016-06-23T13:38:47Z</dcterms:created>
  <dcterms:modified xsi:type="dcterms:W3CDTF">2022-01-09T02:19:53Z</dcterms:modified>
</cp:coreProperties>
</file>