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4" r:id="rId4"/>
    <p:sldId id="302" r:id="rId5"/>
    <p:sldId id="303" r:id="rId6"/>
    <p:sldId id="264" r:id="rId7"/>
    <p:sldId id="305" r:id="rId8"/>
    <p:sldId id="306" r:id="rId9"/>
    <p:sldId id="309" r:id="rId10"/>
    <p:sldId id="308" r:id="rId11"/>
    <p:sldId id="307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014609824257404E-2"/>
          <c:y val="0.29345556589288008"/>
          <c:w val="0.50555598025974913"/>
          <c:h val="0.6251157654284569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CB-4DA0-AB7C-56D1FB1F53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B-4DA0-AB7C-56D1FB1F53E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B-4DA0-AB7C-56D1FB1F53E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4CB-4DA0-AB7C-56D1FB1F53E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4CB-4DA0-AB7C-56D1FB1F53E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4CB-4DA0-AB7C-56D1FB1F53E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4CB-4DA0-AB7C-56D1FB1F53E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4CB-4DA0-AB7C-56D1FB1F53E1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'Partida 03'!$B$50:$C$54</c:f>
              <c:multiLvlStrCache>
                <c:ptCount val="5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ADQUISICIÓN DE ACTIVOS NO FINANCIEROS</c:v>
                  </c:pt>
                  <c:pt idx="4">
                    <c:v>INICIATIVAS DE INVERSIÓN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29</c:v>
                  </c:pt>
                  <c:pt idx="4">
                    <c:v>31</c:v>
                  </c:pt>
                </c:lvl>
              </c:multiLvlStrCache>
            </c:multiLvlStrRef>
          </c:cat>
          <c:val>
            <c:numRef>
              <c:f>'Partida 03'!$D$50:$D$54</c:f>
              <c:numCache>
                <c:formatCode>0.0%</c:formatCode>
                <c:ptCount val="5"/>
                <c:pt idx="0">
                  <c:v>0.76374866326007207</c:v>
                </c:pt>
                <c:pt idx="1">
                  <c:v>0.13434901025577126</c:v>
                </c:pt>
                <c:pt idx="2">
                  <c:v>1.4758210119153587E-2</c:v>
                </c:pt>
                <c:pt idx="3">
                  <c:v>7.1829608970746528E-2</c:v>
                </c:pt>
                <c:pt idx="4">
                  <c:v>4.4820992403369828E-4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04CB-4DA0-AB7C-56D1FB1F5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r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 Light" panose="020F0302020204030204" pitchFamily="34" charset="0"/>
              </a:defRPr>
            </a:pPr>
            <a:r>
              <a:rPr lang="es-CL" sz="1100" b="1">
                <a:latin typeface="+mn-lt"/>
                <a:cs typeface="Calibri Light" panose="020F0302020204030204" pitchFamily="34" charset="0"/>
              </a:rPr>
              <a:t>% Ejecución Acumulada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Calibri Light" panose="020F0302020204030204" pitchFamily="34" charset="0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5.6872547589162464E-2"/>
          <c:y val="0.12544734982165101"/>
          <c:w val="0.91837955336375343"/>
          <c:h val="0.70166051289809406"/>
        </c:manualLayout>
      </c:layout>
      <c:lineChart>
        <c:grouping val="standard"/>
        <c:varyColors val="0"/>
        <c:ser>
          <c:idx val="0"/>
          <c:order val="0"/>
          <c:tx>
            <c:strRef>
              <c:f>'[03.xlsx]Partida 03'!$C$19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03'!$D$19:$O$19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  <c:pt idx="8">
                  <c:v>0.67723332299816841</c:v>
                </c:pt>
                <c:pt idx="9">
                  <c:v>0.74672579225614666</c:v>
                </c:pt>
                <c:pt idx="10">
                  <c:v>0.81996608369868074</c:v>
                </c:pt>
                <c:pt idx="11">
                  <c:v>0.97228243480396603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3E5-4D04-8E89-E5BD963C7D13}"/>
            </c:ext>
          </c:extLst>
        </c:ser>
        <c:ser>
          <c:idx val="1"/>
          <c:order val="1"/>
          <c:tx>
            <c:strRef>
              <c:f>'[03.xlsx]Partida 03'!$C$20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03'!$D$20:$O$20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0.13199186269030733</c:v>
                </c:pt>
                <c:pt idx="2">
                  <c:v>0.22779735799235701</c:v>
                </c:pt>
                <c:pt idx="3">
                  <c:v>0.30116123385235261</c:v>
                </c:pt>
                <c:pt idx="4">
                  <c:v>0.38875463573836228</c:v>
                </c:pt>
                <c:pt idx="5">
                  <c:v>0.47720163540389221</c:v>
                </c:pt>
                <c:pt idx="6">
                  <c:v>0.55209118133229473</c:v>
                </c:pt>
                <c:pt idx="7">
                  <c:v>0.62463723597846699</c:v>
                </c:pt>
                <c:pt idx="8">
                  <c:v>0.69509214281564202</c:v>
                </c:pt>
                <c:pt idx="9">
                  <c:v>0.76686829194734274</c:v>
                </c:pt>
                <c:pt idx="10">
                  <c:v>0.85879596777161282</c:v>
                </c:pt>
                <c:pt idx="11">
                  <c:v>0.99788942499024436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3E5-4D04-8E89-E5BD963C7D13}"/>
            </c:ext>
          </c:extLst>
        </c:ser>
        <c:ser>
          <c:idx val="2"/>
          <c:order val="2"/>
          <c:tx>
            <c:strRef>
              <c:f>'[03.xlsx]Partida 03'!$C$21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7657850065243352E-2"/>
                  <c:y val="-3.5915631123728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222222222222249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2777817698109249E-2"/>
                  <c:y val="-2.0028507470801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666717412850739E-2"/>
                  <c:y val="-3.87911981411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5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00000000000001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8333333333333438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3E5-4D04-8E89-E5BD963C7D1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2777777777777882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5839517669293535E-2"/>
                  <c:y val="-2.4902374913425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4444444444444543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03'!$D$21:$M$21</c:f>
              <c:numCache>
                <c:formatCode>0.0%</c:formatCode>
                <c:ptCount val="10"/>
                <c:pt idx="0">
                  <c:v>7.4058890598359031E-2</c:v>
                </c:pt>
                <c:pt idx="1">
                  <c:v>0.15006238881118455</c:v>
                </c:pt>
                <c:pt idx="2">
                  <c:v>0.24630796484617012</c:v>
                </c:pt>
                <c:pt idx="3">
                  <c:v>0.32114781278853677</c:v>
                </c:pt>
                <c:pt idx="4">
                  <c:v>0.40146149727613079</c:v>
                </c:pt>
                <c:pt idx="5">
                  <c:v>0.4953749606912321</c:v>
                </c:pt>
                <c:pt idx="6">
                  <c:v>0.5697668634406311</c:v>
                </c:pt>
                <c:pt idx="7">
                  <c:v>0.64992070329832208</c:v>
                </c:pt>
                <c:pt idx="8">
                  <c:v>0.74706572713431363</c:v>
                </c:pt>
                <c:pt idx="9">
                  <c:v>0.82373477630981917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3E5-4D04-8E89-E5BD963C7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5863960"/>
        <c:axId val="535862392"/>
      </c:lineChart>
      <c:catAx>
        <c:axId val="535863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35862392"/>
        <c:crosses val="autoZero"/>
        <c:auto val="1"/>
        <c:lblAlgn val="ctr"/>
        <c:lblOffset val="100"/>
        <c:noMultiLvlLbl val="0"/>
      </c:catAx>
      <c:valAx>
        <c:axId val="535862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35863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>
                <a:latin typeface="+mn-lt"/>
              </a:rPr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'[03.xlsx]Partida 03'!$C$25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03'!$D$25:$O$25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  <c:pt idx="8">
                  <c:v>9.0911832712541732E-2</c:v>
                </c:pt>
                <c:pt idx="9">
                  <c:v>6.9492469257978279E-2</c:v>
                </c:pt>
                <c:pt idx="10">
                  <c:v>7.3240291442534133E-2</c:v>
                </c:pt>
                <c:pt idx="11">
                  <c:v>0.17693593112665268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0B-4E11-9FE5-CC39EDB184ED}"/>
            </c:ext>
          </c:extLst>
        </c:ser>
        <c:ser>
          <c:idx val="1"/>
          <c:order val="1"/>
          <c:tx>
            <c:strRef>
              <c:f>'[03.xlsx]Partida 03'!$C$26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03'!$D$26:$O$26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6.8956036951775948E-2</c:v>
                </c:pt>
                <c:pt idx="2">
                  <c:v>9.5805495302049695E-2</c:v>
                </c:pt>
                <c:pt idx="3">
                  <c:v>7.3363875859995584E-2</c:v>
                </c:pt>
                <c:pt idx="4">
                  <c:v>7.8136406185909169E-2</c:v>
                </c:pt>
                <c:pt idx="5">
                  <c:v>8.8446999665529963E-2</c:v>
                </c:pt>
                <c:pt idx="6">
                  <c:v>7.4889545928402454E-2</c:v>
                </c:pt>
                <c:pt idx="7">
                  <c:v>7.2546054646172267E-2</c:v>
                </c:pt>
                <c:pt idx="8">
                  <c:v>9.047525765646218E-2</c:v>
                </c:pt>
                <c:pt idx="9">
                  <c:v>7.1293949262612427E-2</c:v>
                </c:pt>
                <c:pt idx="10">
                  <c:v>8.0196624337514871E-2</c:v>
                </c:pt>
                <c:pt idx="11">
                  <c:v>0.12204241591071617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0B-4E11-9FE5-CC39EDB184ED}"/>
            </c:ext>
          </c:extLst>
        </c:ser>
        <c:ser>
          <c:idx val="2"/>
          <c:order val="2"/>
          <c:tx>
            <c:strRef>
              <c:f>'[03.xlsx]Partida 03'!$C$27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03'!$D$27:$M$27</c:f>
              <c:numCache>
                <c:formatCode>0.0%</c:formatCode>
                <c:ptCount val="10"/>
                <c:pt idx="0">
                  <c:v>7.4058890598359031E-2</c:v>
                </c:pt>
                <c:pt idx="1">
                  <c:v>7.6003498212825524E-2</c:v>
                </c:pt>
                <c:pt idx="2">
                  <c:v>9.7105897449084683E-2</c:v>
                </c:pt>
                <c:pt idx="3">
                  <c:v>7.4839847942366658E-2</c:v>
                </c:pt>
                <c:pt idx="4">
                  <c:v>8.0380290748850128E-2</c:v>
                </c:pt>
                <c:pt idx="5">
                  <c:v>9.2685884148705794E-2</c:v>
                </c:pt>
                <c:pt idx="6">
                  <c:v>7.4391902749398997E-2</c:v>
                </c:pt>
                <c:pt idx="7">
                  <c:v>7.9429943371157608E-2</c:v>
                </c:pt>
                <c:pt idx="8">
                  <c:v>9.7145023835991579E-2</c:v>
                </c:pt>
                <c:pt idx="9">
                  <c:v>7.6669049175505571E-2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0B-4E11-9FE5-CC39EDB18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892184"/>
        <c:axId val="535893360"/>
      </c:barChart>
      <c:catAx>
        <c:axId val="535892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35893360"/>
        <c:crosses val="autoZero"/>
        <c:auto val="1"/>
        <c:lblAlgn val="ctr"/>
        <c:lblOffset val="100"/>
        <c:noMultiLvlLbl val="0"/>
      </c:catAx>
      <c:valAx>
        <c:axId val="535893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35892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8643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457200" y="474007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5021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 </a:t>
            </a:r>
            <a:r>
              <a:rPr lang="es-CL" sz="1200" dirty="0" smtClean="0"/>
              <a:t>noviembre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19" y="1984861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19" y="6214915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8404" y="1393768"/>
            <a:ext cx="82355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105859"/>
              </p:ext>
            </p:extLst>
          </p:nvPr>
        </p:nvGraphicFramePr>
        <p:xfrm>
          <a:off x="405019" y="2367300"/>
          <a:ext cx="8238921" cy="3653986"/>
        </p:xfrm>
        <a:graphic>
          <a:graphicData uri="http://schemas.openxmlformats.org/drawingml/2006/table">
            <a:tbl>
              <a:tblPr/>
              <a:tblGrid>
                <a:gridCol w="313739"/>
                <a:gridCol w="300667"/>
                <a:gridCol w="303935"/>
                <a:gridCol w="2614492"/>
                <a:gridCol w="784348"/>
                <a:gridCol w="784348"/>
                <a:gridCol w="784348"/>
                <a:gridCol w="784348"/>
                <a:gridCol w="784348"/>
                <a:gridCol w="784348"/>
              </a:tblGrid>
              <a:tr h="3008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48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32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2.870.057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-617.456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2.201.740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9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1.099.173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1.087.197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-11.976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969.729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9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458.550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356.578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9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9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9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750.903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9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750.903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9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841.633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671.633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395.316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9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Perfeccionamiento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153.548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9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Habilitación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89.370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3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Perfeccionamiento Extraordinario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243.919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243.919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193.097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9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90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06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8802" y="149145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="" xmlns:a16="http://schemas.microsoft.com/office/drawing/2014/main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02C2F061-81E3-41E6-BC7C-EF2CA704D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1061943"/>
              </p:ext>
            </p:extLst>
          </p:nvPr>
        </p:nvGraphicFramePr>
        <p:xfrm>
          <a:off x="457200" y="2564903"/>
          <a:ext cx="8194003" cy="3561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431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648" y="167992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61F808BE-77FE-40DF-9CC0-6C680C7FE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9136989"/>
              </p:ext>
            </p:extLst>
          </p:nvPr>
        </p:nvGraphicFramePr>
        <p:xfrm>
          <a:off x="373648" y="2708920"/>
          <a:ext cx="821079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4" y="135478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2EB8C96B-BA8E-403A-A4CD-0734535B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5314094"/>
              </p:ext>
            </p:extLst>
          </p:nvPr>
        </p:nvGraphicFramePr>
        <p:xfrm>
          <a:off x="454024" y="2204864"/>
          <a:ext cx="821079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9420" y="136061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9420" y="1968892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422" y="5927015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319782"/>
              </p:ext>
            </p:extLst>
          </p:nvPr>
        </p:nvGraphicFramePr>
        <p:xfrm>
          <a:off x="389422" y="2274098"/>
          <a:ext cx="8210794" cy="3531165"/>
        </p:xfrm>
        <a:graphic>
          <a:graphicData uri="http://schemas.openxmlformats.org/drawingml/2006/table">
            <a:tbl>
              <a:tblPr/>
              <a:tblGrid>
                <a:gridCol w="533351"/>
                <a:gridCol w="2540435"/>
                <a:gridCol w="856168"/>
                <a:gridCol w="856168"/>
                <a:gridCol w="856168"/>
                <a:gridCol w="856168"/>
                <a:gridCol w="856168"/>
                <a:gridCol w="856168"/>
              </a:tblGrid>
              <a:tr h="390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0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1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569.086.016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570.016.773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469.542.639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434.638.684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432.893.486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-1.745.198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388.594.053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76.456.143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76.456.143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53.433.121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4.218.098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4.218.097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4.041.138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14.948.313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17000905,0%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16613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 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9668" y="2458623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936163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208790"/>
              </p:ext>
            </p:extLst>
          </p:nvPr>
        </p:nvGraphicFramePr>
        <p:xfrm>
          <a:off x="433141" y="2754689"/>
          <a:ext cx="8210796" cy="2546518"/>
        </p:xfrm>
        <a:graphic>
          <a:graphicData uri="http://schemas.openxmlformats.org/drawingml/2006/table">
            <a:tbl>
              <a:tblPr/>
              <a:tblGrid>
                <a:gridCol w="271859"/>
                <a:gridCol w="349534"/>
                <a:gridCol w="2589136"/>
                <a:gridCol w="883542"/>
                <a:gridCol w="880306"/>
                <a:gridCol w="802633"/>
                <a:gridCol w="880306"/>
                <a:gridCol w="776740"/>
                <a:gridCol w="776740"/>
              </a:tblGrid>
              <a:tr h="5862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9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416.159.443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414.447.583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-1.711.860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372.453.747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393.303.675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-1.784.016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353.329.220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APOYO A TRIBUNALES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21.143.908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72.156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19.124.527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152.699.133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3.260.073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94.887.152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2.870.057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-617.456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2.201.740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29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2115" y="2984387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2438" y="5661248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22438" y="1991746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112684"/>
              </p:ext>
            </p:extLst>
          </p:nvPr>
        </p:nvGraphicFramePr>
        <p:xfrm>
          <a:off x="422437" y="3272417"/>
          <a:ext cx="8147249" cy="2105883"/>
        </p:xfrm>
        <a:graphic>
          <a:graphicData uri="http://schemas.openxmlformats.org/drawingml/2006/table">
            <a:tbl>
              <a:tblPr/>
              <a:tblGrid>
                <a:gridCol w="319892"/>
                <a:gridCol w="306564"/>
                <a:gridCol w="309895"/>
                <a:gridCol w="2412518"/>
                <a:gridCol w="799730"/>
                <a:gridCol w="799730"/>
                <a:gridCol w="799730"/>
                <a:gridCol w="799730"/>
                <a:gridCol w="799730"/>
                <a:gridCol w="799730"/>
              </a:tblGrid>
              <a:tr h="3559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85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704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393.303.675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-1.784.016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353.329.220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3099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393.303.675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-1.784.016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353.329.220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69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2112" y="2711011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2112" y="5428051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1010" y="1641809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479845"/>
              </p:ext>
            </p:extLst>
          </p:nvPr>
        </p:nvGraphicFramePr>
        <p:xfrm>
          <a:off x="491008" y="3140967"/>
          <a:ext cx="8147251" cy="1770939"/>
        </p:xfrm>
        <a:graphic>
          <a:graphicData uri="http://schemas.openxmlformats.org/drawingml/2006/table">
            <a:tbl>
              <a:tblPr/>
              <a:tblGrid>
                <a:gridCol w="349949"/>
                <a:gridCol w="335368"/>
                <a:gridCol w="339014"/>
                <a:gridCol w="2045014"/>
                <a:gridCol w="874873"/>
                <a:gridCol w="889453"/>
                <a:gridCol w="907680"/>
                <a:gridCol w="889453"/>
                <a:gridCol w="641574"/>
                <a:gridCol w="874873"/>
              </a:tblGrid>
              <a:tr h="4166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06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861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21.143.908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19.124.527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5752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21.143.908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19.124.527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361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8846" y="195628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5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846" y="6633325"/>
            <a:ext cx="7282120" cy="18256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8846" y="1397321"/>
            <a:ext cx="8215092" cy="52953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49250"/>
              </p:ext>
            </p:extLst>
          </p:nvPr>
        </p:nvGraphicFramePr>
        <p:xfrm>
          <a:off x="428846" y="2152269"/>
          <a:ext cx="8215091" cy="4416405"/>
        </p:xfrm>
        <a:graphic>
          <a:graphicData uri="http://schemas.openxmlformats.org/drawingml/2006/table">
            <a:tbl>
              <a:tblPr/>
              <a:tblGrid>
                <a:gridCol w="298619"/>
                <a:gridCol w="286175"/>
                <a:gridCol w="289285"/>
                <a:gridCol w="2625346"/>
                <a:gridCol w="746543"/>
                <a:gridCol w="846082"/>
                <a:gridCol w="796313"/>
                <a:gridCol w="808756"/>
                <a:gridCol w="771429"/>
                <a:gridCol w="746543"/>
              </a:tblGrid>
              <a:tr h="1425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76" marR="8776" marT="87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76" marR="8776" marT="87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76" marR="8776" marT="8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64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776" marR="8776" marT="8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776" marR="8776" marT="8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76" marR="8776" marT="8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76" marR="8776" marT="8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76" marR="8776" marT="8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76" marR="8776" marT="8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76" marR="8776" marT="8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143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152.699.133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3.260.073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94.887.152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17.380.068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17.358.706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-21.362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15.170.577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75.997.593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75.997.593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53.076.543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6.468.911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6.468.911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3.290.235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140.037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140.037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3.149.762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3.149.762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I.A.S.A.J.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44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Iberoamericana de Tribunales de Justicia Fiscal o Administrativa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894.755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196.377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196.377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38.387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482.010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482.010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45.420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1.935.924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1.935.924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205.676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1.633.559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1.633.559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605.272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14.948.313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40.824.844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-52.382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14.895.931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3.281.445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3.281.437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3.281.445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3.281.437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96145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4682</TotalTime>
  <Words>1168</Words>
  <Application>Microsoft Office PowerPoint</Application>
  <PresentationFormat>Presentación en pantalla (4:3)</PresentationFormat>
  <Paragraphs>675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Times New Roman</vt:lpstr>
      <vt:lpstr>Verdana</vt:lpstr>
      <vt:lpstr>1_Tema de Office</vt:lpstr>
      <vt:lpstr>Tema de Office</vt:lpstr>
      <vt:lpstr>EJECUCIÓN ACUMULADA DE GASTOS PRESUPUESTARIOS AL MES DE OCTUBRE DE 2021 PARTIDA 03: PODER JUDICIAL</vt:lpstr>
      <vt:lpstr>EJECUCIÓN PRESUPUESTARIA DE GASTOS ACUMULADA A OCTUBRE DE 2021 PARTIDA 03 PODER JUDICIAL</vt:lpstr>
      <vt:lpstr>EJECUCIÓN DE GASTOS A OCTUBRE DE 2021  PARTIDA 03 PODER JUDICIAL</vt:lpstr>
      <vt:lpstr>EJECUCIÓN DE GASTOS A OCTUBRE DE 2021  PARTIDA 03 PODER JUDICIAL</vt:lpstr>
      <vt:lpstr>EJECUCIÓN ACUMULADA DE GASTOS A OCTUBRE DE 2021  PARTIDA 03 PODER JUDICIAL</vt:lpstr>
      <vt:lpstr>EJECUCIÓN ACUMULADA DE GASTOS A OCTUBRE DE 2021  PARTIDA 03 PODER JUDICIAL  RESUMEN POR CAPÍTULOS</vt:lpstr>
      <vt:lpstr>EJECUCIÓN ACUMULADA DE GASTOS A OCTUBRE DE 2021  PARTIDA 03. CAPÍTULO 01. PROGRAMA 01: PODER JUDICIAL</vt:lpstr>
      <vt:lpstr>EJECUCIÓN ACUMULADA DE GASTOS A OCTUBRE DE 2021  PARTIDA 03. CAPÍTULO 01. PROGRAMA 02: UNIDAD DE APOYO A TRIBUNALES</vt:lpstr>
      <vt:lpstr>EJECUCIÓN ACUMULADA DE GASTOS A OCTUBRE DE 2021  PARTIDA 03. CAPÍTULO 03. PROGRAMA 01: CORPORACIÓN ADMINISTRATIVA DEL PODER JUDICIAL</vt:lpstr>
      <vt:lpstr>EJECUCIÓN ACUMULADA DE GASTOS A OCTUBRE DE 2021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295</cp:revision>
  <cp:lastPrinted>2020-09-07T04:49:41Z</cp:lastPrinted>
  <dcterms:created xsi:type="dcterms:W3CDTF">2016-06-23T13:38:47Z</dcterms:created>
  <dcterms:modified xsi:type="dcterms:W3CDTF">2022-01-08T23:31:18Z</dcterms:modified>
</cp:coreProperties>
</file>